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985" r:id="rId3"/>
    <p:sldId id="994" r:id="rId4"/>
    <p:sldId id="1039" r:id="rId5"/>
    <p:sldId id="1038" r:id="rId6"/>
    <p:sldId id="996" r:id="rId7"/>
    <p:sldId id="997" r:id="rId8"/>
    <p:sldId id="998" r:id="rId9"/>
    <p:sldId id="1028" r:id="rId10"/>
    <p:sldId id="995" r:id="rId11"/>
    <p:sldId id="1049" r:id="rId12"/>
    <p:sldId id="1040" r:id="rId13"/>
    <p:sldId id="1041" r:id="rId14"/>
    <p:sldId id="1042" r:id="rId15"/>
    <p:sldId id="1023" r:id="rId16"/>
    <p:sldId id="1025" r:id="rId17"/>
    <p:sldId id="1026" r:id="rId18"/>
    <p:sldId id="1043" r:id="rId19"/>
    <p:sldId id="993" r:id="rId20"/>
    <p:sldId id="1016" r:id="rId21"/>
    <p:sldId id="1045" r:id="rId22"/>
    <p:sldId id="1046" r:id="rId23"/>
    <p:sldId id="1047" r:id="rId24"/>
    <p:sldId id="1022" r:id="rId25"/>
    <p:sldId id="1019" r:id="rId26"/>
    <p:sldId id="1005" r:id="rId27"/>
    <p:sldId id="1003" r:id="rId28"/>
    <p:sldId id="1044" r:id="rId29"/>
    <p:sldId id="1048" r:id="rId30"/>
    <p:sldId id="960" r:id="rId31"/>
    <p:sldId id="961" r:id="rId32"/>
    <p:sldId id="975" r:id="rId33"/>
    <p:sldId id="981" r:id="rId34"/>
    <p:sldId id="982" r:id="rId35"/>
    <p:sldId id="1021" r:id="rId36"/>
    <p:sldId id="946" r:id="rId37"/>
    <p:sldId id="952" r:id="rId38"/>
    <p:sldId id="986" r:id="rId39"/>
    <p:sldId id="1029" r:id="rId40"/>
    <p:sldId id="1020" r:id="rId4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02F0"/>
    <a:srgbClr val="D4F0E1"/>
    <a:srgbClr val="008000"/>
    <a:srgbClr val="8E8E8E"/>
    <a:srgbClr val="008040"/>
    <a:srgbClr val="FFF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90" autoAdjust="0"/>
    <p:restoredTop sz="96357" autoAdjust="0"/>
  </p:normalViewPr>
  <p:slideViewPr>
    <p:cSldViewPr snapToGrid="0" snapToObjects="1">
      <p:cViewPr varScale="1">
        <p:scale>
          <a:sx n="114" d="100"/>
          <a:sy n="114" d="100"/>
        </p:scale>
        <p:origin x="112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195F823-FBE8-6048-B841-B3220ABD8363}" type="datetimeFigureOut">
              <a:rPr lang="en-US" smtClean="0"/>
              <a:t>9/1/2022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3DB7497-E878-754A-8726-6E6A4B18C1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49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8E46FAF-C616-EA40-83A4-B2A0DDA83D16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60E75C1-6578-9B4C-8589-654870D3F7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97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75C1-6578-9B4C-8589-654870D3F72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38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75C1-6578-9B4C-8589-654870D3F7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27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75C1-6578-9B4C-8589-654870D3F7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00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75C1-6578-9B4C-8589-654870D3F7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0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75C1-6578-9B4C-8589-654870D3F7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75C1-6578-9B4C-8589-654870D3F7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6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32F47-8935-344A-90C8-F4A39DBE2C41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F475C-803D-AB42-B1C4-A4A968A5556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dev.org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l.it/languages/python3" TargetMode="External"/><Relationship Id="rId5" Type="http://schemas.openxmlformats.org/officeDocument/2006/relationships/hyperlink" Target="http://codepad.org/" TargetMode="External"/><Relationship Id="rId4" Type="http://schemas.openxmlformats.org/officeDocument/2006/relationships/hyperlink" Target="https://www.jetbrains.com/pycharm/downloa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Triangle 23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Title 8"/>
          <p:cNvSpPr>
            <a:spLocks noGrp="1"/>
          </p:cNvSpPr>
          <p:nvPr>
            <p:ph type="ctrTitle"/>
          </p:nvPr>
        </p:nvSpPr>
        <p:spPr>
          <a:xfrm>
            <a:off x="685800" y="1355903"/>
            <a:ext cx="7772400" cy="2561277"/>
          </a:xfrm>
        </p:spPr>
        <p:txBody>
          <a:bodyPr vert="horz" anchor="b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z="4900" dirty="0">
                <a:solidFill>
                  <a:srgbClr val="008000"/>
                </a:solidFill>
              </a:rPr>
              <a:t>CSCE 1035</a:t>
            </a:r>
            <a:br>
              <a:rPr kumimoji="0" lang="en-US" sz="4000" dirty="0">
                <a:solidFill>
                  <a:srgbClr val="008000"/>
                </a:solidFill>
              </a:rPr>
            </a:br>
            <a:r>
              <a:rPr lang="en-US" sz="4000" dirty="0">
                <a:solidFill>
                  <a:srgbClr val="008000"/>
                </a:solidFill>
              </a:rPr>
              <a:t>Computer Programming I</a:t>
            </a:r>
            <a:br>
              <a:rPr lang="en-US" sz="4000" dirty="0">
                <a:solidFill>
                  <a:srgbClr val="008000"/>
                </a:solidFill>
              </a:rPr>
            </a:br>
            <a:br>
              <a:rPr kumimoji="0" lang="en-US" sz="4000" dirty="0">
                <a:solidFill>
                  <a:srgbClr val="008000"/>
                </a:solidFill>
              </a:rPr>
            </a:br>
            <a:r>
              <a:rPr kumimoji="0" lang="en-US" sz="2700" dirty="0">
                <a:solidFill>
                  <a:srgbClr val="008000"/>
                </a:solidFill>
              </a:rPr>
              <a:t> </a:t>
            </a:r>
            <a:br>
              <a:rPr kumimoji="0" lang="en-US" sz="2700" dirty="0">
                <a:solidFill>
                  <a:srgbClr val="008000"/>
                </a:solidFill>
              </a:rPr>
            </a:br>
            <a:r>
              <a:rPr kumimoji="0" lang="en-US" sz="3100" dirty="0">
                <a:solidFill>
                  <a:srgbClr val="008000"/>
                </a:solidFill>
              </a:rPr>
              <a:t>Chapter 1</a:t>
            </a:r>
            <a:br>
              <a:rPr kumimoji="0" lang="en-US" sz="3100" dirty="0">
                <a:solidFill>
                  <a:srgbClr val="008000"/>
                </a:solidFill>
              </a:rPr>
            </a:br>
            <a:r>
              <a:rPr lang="en-US" sz="3100" dirty="0">
                <a:solidFill>
                  <a:srgbClr val="008000"/>
                </a:solidFill>
              </a:rPr>
              <a:t>Introduction to Python 3</a:t>
            </a:r>
            <a:endParaRPr kumimoji="0" lang="en-US" sz="4000" dirty="0">
              <a:solidFill>
                <a:srgbClr val="0080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  <a:solidFill>
            <a:srgbClr val="008000"/>
          </a:solidFill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grp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48244" y="5787973"/>
            <a:ext cx="8109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University of North Texas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Algorithm Examples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pic>
        <p:nvPicPr>
          <p:cNvPr id="8" name="Picture 4" descr="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394700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90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B3050-768A-4F86-A4A7-A6F5043C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2848"/>
            <a:ext cx="9144000" cy="24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6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1.2 Programming Using Python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6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Python Interpreter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Times New Roman" charset="0"/>
              </a:rPr>
              <a:t>The Python interpreter is a loop that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solidFill>
                  <a:srgbClr val="008000"/>
                </a:solidFill>
                <a:cs typeface="Times New Roman" charset="0"/>
              </a:rPr>
              <a:t>Reads</a:t>
            </a:r>
            <a:r>
              <a:rPr lang="en-US" sz="2000" dirty="0">
                <a:cs typeface="Times New Roman" charset="0"/>
              </a:rPr>
              <a:t> an expression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solidFill>
                  <a:srgbClr val="008000"/>
                </a:solidFill>
                <a:cs typeface="Times New Roman" charset="0"/>
              </a:rPr>
              <a:t>Evaluates</a:t>
            </a:r>
            <a:r>
              <a:rPr lang="en-US" sz="2000" dirty="0">
                <a:cs typeface="Times New Roman" charset="0"/>
              </a:rPr>
              <a:t> the expression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solidFill>
                  <a:srgbClr val="008000"/>
                </a:solidFill>
                <a:cs typeface="Times New Roman" charset="0"/>
              </a:rPr>
              <a:t>Prints</a:t>
            </a:r>
            <a:r>
              <a:rPr lang="en-US" sz="2000" dirty="0">
                <a:cs typeface="Times New Roman" charset="0"/>
              </a:rPr>
              <a:t> the result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If the result is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2000" dirty="0">
                <a:cs typeface="Times New Roman" charset="0"/>
              </a:rPr>
              <a:t>, the interpreter does not print it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Times New Roman" charset="0"/>
              </a:rPr>
              <a:t>Python can be executed </a:t>
            </a:r>
            <a:r>
              <a:rPr lang="en-US" sz="2400" dirty="0">
                <a:solidFill>
                  <a:srgbClr val="008000"/>
                </a:solidFill>
                <a:cs typeface="Times New Roman" charset="0"/>
              </a:rPr>
              <a:t>interactively</a:t>
            </a:r>
            <a:r>
              <a:rPr lang="en-US" sz="2400" dirty="0">
                <a:cs typeface="Times New Roman" charset="0"/>
              </a:rPr>
              <a:t> or via a </a:t>
            </a:r>
            <a:r>
              <a:rPr lang="en-US" sz="2400" dirty="0">
                <a:solidFill>
                  <a:srgbClr val="008000"/>
                </a:solidFill>
                <a:cs typeface="Times New Roman" charset="0"/>
              </a:rPr>
              <a:t>program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Interactively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You type one expression at a time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The interpreter evaluates the expression and prints its value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Running a Python program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Python evaluates all the statements in the file, in order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cs typeface="Times New Roman" charset="0"/>
              </a:rPr>
              <a:t>Python does not print their values (but does execute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r>
              <a:rPr lang="en-US" sz="2000" dirty="0">
                <a:cs typeface="Times New Roman" charset="0"/>
              </a:rPr>
              <a:t> statements)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825C71-64EF-2C49-95B1-FFC6BC412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354" y="2205038"/>
            <a:ext cx="3267538" cy="8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68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Python Interactive Mode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Times New Roman" charset="0"/>
              </a:rPr>
              <a:t>Statements and expressions can be typed at prompt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Python 3.6.9 (default, Jul 17 2020, 12:50:27) 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[GCC 8.4.0] on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Type "help", "copyright", "credits" or "license" for more information.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print("Hello, world")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12**2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x/2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72.0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this is a comment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 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quit()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D5791B-84AE-B749-9F3F-A2DEBF627108}"/>
              </a:ext>
            </a:extLst>
          </p:cNvPr>
          <p:cNvSpPr/>
          <p:nvPr/>
        </p:nvSpPr>
        <p:spPr>
          <a:xfrm>
            <a:off x="2805251" y="5591324"/>
            <a:ext cx="4365570" cy="500514"/>
          </a:xfrm>
          <a:prstGeom prst="roundRect">
            <a:avLst/>
          </a:prstGeom>
          <a:solidFill>
            <a:srgbClr val="D4F0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quit()</a:t>
            </a:r>
            <a:r>
              <a:rPr lang="en-US" dirty="0"/>
              <a:t> 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Ctrl-D</a:t>
            </a:r>
            <a:r>
              <a:rPr lang="en-US" dirty="0"/>
              <a:t> (i.e. EOF) to exit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AEBF11-9DBE-224A-882E-5D936CBC7447}"/>
              </a:ext>
            </a:extLst>
          </p:cNvPr>
          <p:cNvCxnSpPr/>
          <p:nvPr/>
        </p:nvCxnSpPr>
        <p:spPr>
          <a:xfrm flipH="1" flipV="1">
            <a:off x="1973179" y="5413575"/>
            <a:ext cx="721895" cy="428006"/>
          </a:xfrm>
          <a:prstGeom prst="straightConnector1">
            <a:avLst/>
          </a:prstGeom>
          <a:ln w="19050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3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Exercise: Compute Cylinder Volume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Write a program to compute the volume of a cylinder with user input </a:t>
            </a:r>
            <a:r>
              <a:rPr lang="en-US" sz="2400" dirty="0">
                <a:cs typeface="Courier New" panose="02070309020205020404" pitchFamily="49" charset="0"/>
              </a:rPr>
              <a:t>radius</a:t>
            </a:r>
            <a:r>
              <a:rPr lang="en-US" sz="2400" dirty="0"/>
              <a:t> and </a:t>
            </a:r>
            <a:r>
              <a:rPr lang="en-US" sz="2400" dirty="0">
                <a:cs typeface="Courier New" panose="02070309020205020404" pitchFamily="49" charset="0"/>
              </a:rPr>
              <a:t>height</a:t>
            </a:r>
            <a:endParaRPr lang="en-US" sz="2400" i="1" dirty="0"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Problem Solving Methodology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Problem Statement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/>
              <a:t>Input/Output</a:t>
            </a:r>
            <a:r>
              <a:rPr lang="en-US" sz="2000" dirty="0"/>
              <a:t> Description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Hand Example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Algorithm Development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Implementation</a:t>
            </a:r>
          </a:p>
          <a:p>
            <a:pPr marL="91440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Testing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127082"/>
              </p:ext>
            </p:extLst>
          </p:nvPr>
        </p:nvGraphicFramePr>
        <p:xfrm>
          <a:off x="6386968" y="4723286"/>
          <a:ext cx="1458671" cy="513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4" imgW="647700" imgH="228600" progId="Equation.3">
                  <p:embed/>
                </p:oleObj>
              </mc:Choice>
              <mc:Fallback>
                <p:oleObj name="Equation" r:id="rId4" imgW="647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968" y="4723286"/>
                        <a:ext cx="1458671" cy="513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989811" y="3050422"/>
            <a:ext cx="2252984" cy="1579563"/>
            <a:chOff x="4038600" y="3935412"/>
            <a:chExt cx="2252984" cy="1579563"/>
          </a:xfrm>
        </p:grpSpPr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>
              <a:off x="4038600" y="4300537"/>
              <a:ext cx="914400" cy="1214438"/>
            </a:xfrm>
            <a:prstGeom prst="can">
              <a:avLst>
                <a:gd name="adj" fmla="val 33203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5334000" y="4452937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5470525" y="4637087"/>
              <a:ext cx="8210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height</a:t>
              </a: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4495800" y="4452937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4096876" y="3935412"/>
              <a:ext cx="7978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r>
                <a:rPr lang="en-US" sz="1800" dirty="0"/>
                <a:t>radius</a:t>
              </a:r>
            </a:p>
          </p:txBody>
        </p:sp>
      </p:grpSp>
      <p:pic>
        <p:nvPicPr>
          <p:cNvPr id="3" name="Picture 2" descr="Screen Shot 2018-01-18 at 9.43.1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8568" y="4949791"/>
            <a:ext cx="633817" cy="694725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>
            <a:off x="3293557" y="4980245"/>
            <a:ext cx="201956" cy="583157"/>
          </a:xfrm>
          <a:prstGeom prst="rightBrace">
            <a:avLst/>
          </a:prstGeom>
          <a:ln w="28575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Solution: Compute Volume</a:t>
            </a:r>
            <a:r>
              <a:rPr lang="en-US" sz="3200" dirty="0"/>
              <a:t> (cont’d)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Problem Statement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Compute the volume of a cylinder with radius and height</a:t>
            </a:r>
            <a:endParaRPr lang="en-US" sz="2000" i="1" dirty="0">
              <a:latin typeface="Times New Roman"/>
              <a:cs typeface="Times New Roman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 err="1"/>
              <a:t>Input/Output</a:t>
            </a:r>
            <a:r>
              <a:rPr lang="en-US" sz="2400" dirty="0"/>
              <a:t> Description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Hand example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radius = 2, height = 3, PI = 3.14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volume = 37.68</a:t>
            </a:r>
          </a:p>
          <a:p>
            <a:pPr marL="457200" lvl="1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24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370896" y="3273189"/>
            <a:ext cx="1090341" cy="1066800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2608896" y="3577989"/>
            <a:ext cx="762000" cy="0"/>
          </a:xfrm>
          <a:prstGeom prst="line">
            <a:avLst/>
          </a:prstGeom>
          <a:noFill/>
          <a:ln w="28575" cmpd="sng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2608896" y="4111389"/>
            <a:ext cx="762000" cy="0"/>
          </a:xfrm>
          <a:prstGeom prst="line">
            <a:avLst/>
          </a:prstGeom>
          <a:noFill/>
          <a:ln w="28575" cmpd="sng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853467" y="3371718"/>
            <a:ext cx="757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+mn-lt"/>
                <a:cs typeface="Times New Roman"/>
              </a:rPr>
              <a:t>radius</a:t>
            </a:r>
            <a:endParaRPr lang="en-US" sz="1800" i="1" dirty="0">
              <a:latin typeface="Times New Roman"/>
              <a:cs typeface="Times New Roman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808383" y="3914378"/>
            <a:ext cx="7804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+mn-lt"/>
                <a:cs typeface="Times New Roman"/>
              </a:rPr>
              <a:t>height</a:t>
            </a:r>
            <a:endParaRPr lang="en-US" sz="1800" i="1" dirty="0">
              <a:latin typeface="Times New Roman"/>
              <a:cs typeface="Times New Roman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461237" y="3806589"/>
            <a:ext cx="990600" cy="0"/>
          </a:xfrm>
          <a:prstGeom prst="line">
            <a:avLst/>
          </a:prstGeom>
          <a:noFill/>
          <a:ln w="28575" cmpd="sng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4603297" y="3393323"/>
            <a:ext cx="883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+mn-lt"/>
                <a:cs typeface="Times New Roman"/>
              </a:rPr>
              <a:t>volume</a:t>
            </a:r>
            <a:endParaRPr lang="en-US" sz="1800" i="1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05" y="3291635"/>
            <a:ext cx="857263" cy="1029907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744201"/>
              </p:ext>
            </p:extLst>
          </p:nvPr>
        </p:nvGraphicFramePr>
        <p:xfrm>
          <a:off x="3590204" y="3522031"/>
          <a:ext cx="610318" cy="392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5" imgW="355600" imgH="228600" progId="Equation.3">
                  <p:embed/>
                </p:oleObj>
              </mc:Choice>
              <mc:Fallback>
                <p:oleObj name="Equation" r:id="rId5" imgW="355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90204" y="3522031"/>
                        <a:ext cx="610318" cy="392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146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Solution: Compute Volume</a:t>
            </a:r>
            <a:r>
              <a:rPr lang="en-US" sz="3200" dirty="0"/>
              <a:t> (cont’d)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/>
              <a:t>Algorithm Development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Assign PI = 3.14 constant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Read radius from keyboard as float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Read height from keyboard as float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Calculate Volume: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Print volume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/>
              <a:t>Now write the program</a:t>
            </a:r>
            <a:r>
              <a:rPr lang="is-IS" sz="2800" dirty="0"/>
              <a:t>…</a:t>
            </a:r>
            <a:endParaRPr lang="en-US" dirty="0"/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76125"/>
              </p:ext>
            </p:extLst>
          </p:nvPr>
        </p:nvGraphicFramePr>
        <p:xfrm>
          <a:off x="4240639" y="3502152"/>
          <a:ext cx="1666986" cy="587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Equation" r:id="rId4" imgW="647700" imgH="228600" progId="Equation.3">
                  <p:embed/>
                </p:oleObj>
              </mc:Choice>
              <mc:Fallback>
                <p:oleObj name="Equation" r:id="rId4" imgW="647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639" y="3502152"/>
                        <a:ext cx="1666986" cy="587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527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Running a Python Program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Times New Roman" charset="0"/>
              </a:rPr>
              <a:t>Programs can be run by typing at the command line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python3 CH1-A.py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Enter the radius: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Enter the height: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volume is 37.68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 you cell server, create a directory csce1035_Class: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csce1035_Class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 the code related to the first chapter here: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 –r /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/home/UNT/bj0141/public/csce1035/CH-1 .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831A45-61D6-1248-A2E2-0C0252E3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50" y="4509619"/>
            <a:ext cx="7023971" cy="2187949"/>
          </a:xfrm>
          <a:custGeom>
            <a:avLst/>
            <a:gdLst>
              <a:gd name="connsiteX0" fmla="*/ 0 w 7023971"/>
              <a:gd name="connsiteY0" fmla="*/ 0 h 2187949"/>
              <a:gd name="connsiteX1" fmla="*/ 708783 w 7023971"/>
              <a:gd name="connsiteY1" fmla="*/ 0 h 2187949"/>
              <a:gd name="connsiteX2" fmla="*/ 1277086 w 7023971"/>
              <a:gd name="connsiteY2" fmla="*/ 0 h 2187949"/>
              <a:gd name="connsiteX3" fmla="*/ 1915628 w 7023971"/>
              <a:gd name="connsiteY3" fmla="*/ 0 h 2187949"/>
              <a:gd name="connsiteX4" fmla="*/ 2694651 w 7023971"/>
              <a:gd name="connsiteY4" fmla="*/ 0 h 2187949"/>
              <a:gd name="connsiteX5" fmla="*/ 3192714 w 7023971"/>
              <a:gd name="connsiteY5" fmla="*/ 0 h 2187949"/>
              <a:gd name="connsiteX6" fmla="*/ 3901497 w 7023971"/>
              <a:gd name="connsiteY6" fmla="*/ 0 h 2187949"/>
              <a:gd name="connsiteX7" fmla="*/ 4399560 w 7023971"/>
              <a:gd name="connsiteY7" fmla="*/ 0 h 2187949"/>
              <a:gd name="connsiteX8" fmla="*/ 5038103 w 7023971"/>
              <a:gd name="connsiteY8" fmla="*/ 0 h 2187949"/>
              <a:gd name="connsiteX9" fmla="*/ 5746885 w 7023971"/>
              <a:gd name="connsiteY9" fmla="*/ 0 h 2187949"/>
              <a:gd name="connsiteX10" fmla="*/ 6174709 w 7023971"/>
              <a:gd name="connsiteY10" fmla="*/ 0 h 2187949"/>
              <a:gd name="connsiteX11" fmla="*/ 7023971 w 7023971"/>
              <a:gd name="connsiteY11" fmla="*/ 0 h 2187949"/>
              <a:gd name="connsiteX12" fmla="*/ 7023971 w 7023971"/>
              <a:gd name="connsiteY12" fmla="*/ 590746 h 2187949"/>
              <a:gd name="connsiteX13" fmla="*/ 7023971 w 7023971"/>
              <a:gd name="connsiteY13" fmla="*/ 1181492 h 2187949"/>
              <a:gd name="connsiteX14" fmla="*/ 7023971 w 7023971"/>
              <a:gd name="connsiteY14" fmla="*/ 2187949 h 2187949"/>
              <a:gd name="connsiteX15" fmla="*/ 6455668 w 7023971"/>
              <a:gd name="connsiteY15" fmla="*/ 2187949 h 2187949"/>
              <a:gd name="connsiteX16" fmla="*/ 5887365 w 7023971"/>
              <a:gd name="connsiteY16" fmla="*/ 2187949 h 2187949"/>
              <a:gd name="connsiteX17" fmla="*/ 5178582 w 7023971"/>
              <a:gd name="connsiteY17" fmla="*/ 2187949 h 2187949"/>
              <a:gd name="connsiteX18" fmla="*/ 4540039 w 7023971"/>
              <a:gd name="connsiteY18" fmla="*/ 2187949 h 2187949"/>
              <a:gd name="connsiteX19" fmla="*/ 3761017 w 7023971"/>
              <a:gd name="connsiteY19" fmla="*/ 2187949 h 2187949"/>
              <a:gd name="connsiteX20" fmla="*/ 2981995 w 7023971"/>
              <a:gd name="connsiteY20" fmla="*/ 2187949 h 2187949"/>
              <a:gd name="connsiteX21" fmla="*/ 2273212 w 7023971"/>
              <a:gd name="connsiteY21" fmla="*/ 2187949 h 2187949"/>
              <a:gd name="connsiteX22" fmla="*/ 1564430 w 7023971"/>
              <a:gd name="connsiteY22" fmla="*/ 2187949 h 2187949"/>
              <a:gd name="connsiteX23" fmla="*/ 855647 w 7023971"/>
              <a:gd name="connsiteY23" fmla="*/ 2187949 h 2187949"/>
              <a:gd name="connsiteX24" fmla="*/ 0 w 7023971"/>
              <a:gd name="connsiteY24" fmla="*/ 2187949 h 2187949"/>
              <a:gd name="connsiteX25" fmla="*/ 0 w 7023971"/>
              <a:gd name="connsiteY25" fmla="*/ 1597203 h 2187949"/>
              <a:gd name="connsiteX26" fmla="*/ 0 w 7023971"/>
              <a:gd name="connsiteY26" fmla="*/ 1050216 h 2187949"/>
              <a:gd name="connsiteX27" fmla="*/ 0 w 7023971"/>
              <a:gd name="connsiteY27" fmla="*/ 568867 h 2187949"/>
              <a:gd name="connsiteX28" fmla="*/ 0 w 7023971"/>
              <a:gd name="connsiteY28" fmla="*/ 0 h 218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23971" h="2187949" fill="none" extrusionOk="0">
                <a:moveTo>
                  <a:pt x="0" y="0"/>
                </a:moveTo>
                <a:cubicBezTo>
                  <a:pt x="178139" y="28682"/>
                  <a:pt x="561406" y="-24914"/>
                  <a:pt x="708783" y="0"/>
                </a:cubicBezTo>
                <a:cubicBezTo>
                  <a:pt x="856160" y="24914"/>
                  <a:pt x="1145973" y="20270"/>
                  <a:pt x="1277086" y="0"/>
                </a:cubicBezTo>
                <a:cubicBezTo>
                  <a:pt x="1408199" y="-20270"/>
                  <a:pt x="1781523" y="-22970"/>
                  <a:pt x="1915628" y="0"/>
                </a:cubicBezTo>
                <a:cubicBezTo>
                  <a:pt x="2049733" y="22970"/>
                  <a:pt x="2345494" y="-8419"/>
                  <a:pt x="2694651" y="0"/>
                </a:cubicBezTo>
                <a:cubicBezTo>
                  <a:pt x="3043808" y="8419"/>
                  <a:pt x="2953322" y="-7757"/>
                  <a:pt x="3192714" y="0"/>
                </a:cubicBezTo>
                <a:cubicBezTo>
                  <a:pt x="3432106" y="7757"/>
                  <a:pt x="3606508" y="21164"/>
                  <a:pt x="3901497" y="0"/>
                </a:cubicBezTo>
                <a:cubicBezTo>
                  <a:pt x="4196486" y="-21164"/>
                  <a:pt x="4206926" y="1897"/>
                  <a:pt x="4399560" y="0"/>
                </a:cubicBezTo>
                <a:cubicBezTo>
                  <a:pt x="4592194" y="-1897"/>
                  <a:pt x="4724939" y="21737"/>
                  <a:pt x="5038103" y="0"/>
                </a:cubicBezTo>
                <a:cubicBezTo>
                  <a:pt x="5351267" y="-21737"/>
                  <a:pt x="5417524" y="31873"/>
                  <a:pt x="5746885" y="0"/>
                </a:cubicBezTo>
                <a:cubicBezTo>
                  <a:pt x="6076246" y="-31873"/>
                  <a:pt x="5969138" y="8142"/>
                  <a:pt x="6174709" y="0"/>
                </a:cubicBezTo>
                <a:cubicBezTo>
                  <a:pt x="6380280" y="-8142"/>
                  <a:pt x="6652032" y="-14334"/>
                  <a:pt x="7023971" y="0"/>
                </a:cubicBezTo>
                <a:cubicBezTo>
                  <a:pt x="7028023" y="195537"/>
                  <a:pt x="7019094" y="376502"/>
                  <a:pt x="7023971" y="590746"/>
                </a:cubicBezTo>
                <a:cubicBezTo>
                  <a:pt x="7028848" y="804990"/>
                  <a:pt x="7019761" y="900901"/>
                  <a:pt x="7023971" y="1181492"/>
                </a:cubicBezTo>
                <a:cubicBezTo>
                  <a:pt x="7028181" y="1462083"/>
                  <a:pt x="7053264" y="1845803"/>
                  <a:pt x="7023971" y="2187949"/>
                </a:cubicBezTo>
                <a:cubicBezTo>
                  <a:pt x="6876169" y="2197266"/>
                  <a:pt x="6642245" y="2163295"/>
                  <a:pt x="6455668" y="2187949"/>
                </a:cubicBezTo>
                <a:cubicBezTo>
                  <a:pt x="6269091" y="2212603"/>
                  <a:pt x="6149009" y="2165500"/>
                  <a:pt x="5887365" y="2187949"/>
                </a:cubicBezTo>
                <a:cubicBezTo>
                  <a:pt x="5625721" y="2210398"/>
                  <a:pt x="5366328" y="2205533"/>
                  <a:pt x="5178582" y="2187949"/>
                </a:cubicBezTo>
                <a:cubicBezTo>
                  <a:pt x="4990836" y="2170365"/>
                  <a:pt x="4835511" y="2160576"/>
                  <a:pt x="4540039" y="2187949"/>
                </a:cubicBezTo>
                <a:cubicBezTo>
                  <a:pt x="4244567" y="2215322"/>
                  <a:pt x="4042159" y="2168819"/>
                  <a:pt x="3761017" y="2187949"/>
                </a:cubicBezTo>
                <a:cubicBezTo>
                  <a:pt x="3479875" y="2207079"/>
                  <a:pt x="3280521" y="2197273"/>
                  <a:pt x="2981995" y="2187949"/>
                </a:cubicBezTo>
                <a:cubicBezTo>
                  <a:pt x="2683469" y="2178625"/>
                  <a:pt x="2518915" y="2162075"/>
                  <a:pt x="2273212" y="2187949"/>
                </a:cubicBezTo>
                <a:cubicBezTo>
                  <a:pt x="2027509" y="2213823"/>
                  <a:pt x="1907760" y="2210376"/>
                  <a:pt x="1564430" y="2187949"/>
                </a:cubicBezTo>
                <a:cubicBezTo>
                  <a:pt x="1221100" y="2165522"/>
                  <a:pt x="1043069" y="2209893"/>
                  <a:pt x="855647" y="2187949"/>
                </a:cubicBezTo>
                <a:cubicBezTo>
                  <a:pt x="668225" y="2166005"/>
                  <a:pt x="379289" y="2186450"/>
                  <a:pt x="0" y="2187949"/>
                </a:cubicBezTo>
                <a:cubicBezTo>
                  <a:pt x="27717" y="2050749"/>
                  <a:pt x="-4545" y="1740110"/>
                  <a:pt x="0" y="1597203"/>
                </a:cubicBezTo>
                <a:cubicBezTo>
                  <a:pt x="4545" y="1454296"/>
                  <a:pt x="17266" y="1166996"/>
                  <a:pt x="0" y="1050216"/>
                </a:cubicBezTo>
                <a:cubicBezTo>
                  <a:pt x="-17266" y="933436"/>
                  <a:pt x="-17431" y="693685"/>
                  <a:pt x="0" y="568867"/>
                </a:cubicBezTo>
                <a:cubicBezTo>
                  <a:pt x="17431" y="444049"/>
                  <a:pt x="3704" y="180037"/>
                  <a:pt x="0" y="0"/>
                </a:cubicBezTo>
                <a:close/>
              </a:path>
              <a:path w="7023971" h="2187949" stroke="0" extrusionOk="0">
                <a:moveTo>
                  <a:pt x="0" y="0"/>
                </a:moveTo>
                <a:cubicBezTo>
                  <a:pt x="202581" y="2705"/>
                  <a:pt x="321049" y="26434"/>
                  <a:pt x="568303" y="0"/>
                </a:cubicBezTo>
                <a:cubicBezTo>
                  <a:pt x="815557" y="-26434"/>
                  <a:pt x="898346" y="6355"/>
                  <a:pt x="996127" y="0"/>
                </a:cubicBezTo>
                <a:cubicBezTo>
                  <a:pt x="1093908" y="-6355"/>
                  <a:pt x="1549966" y="21496"/>
                  <a:pt x="1775149" y="0"/>
                </a:cubicBezTo>
                <a:cubicBezTo>
                  <a:pt x="2000332" y="-21496"/>
                  <a:pt x="2200504" y="-22699"/>
                  <a:pt x="2343452" y="0"/>
                </a:cubicBezTo>
                <a:cubicBezTo>
                  <a:pt x="2486400" y="22699"/>
                  <a:pt x="2758643" y="21198"/>
                  <a:pt x="2911755" y="0"/>
                </a:cubicBezTo>
                <a:cubicBezTo>
                  <a:pt x="3064867" y="-21198"/>
                  <a:pt x="3439492" y="29466"/>
                  <a:pt x="3690777" y="0"/>
                </a:cubicBezTo>
                <a:cubicBezTo>
                  <a:pt x="3942062" y="-29466"/>
                  <a:pt x="3948923" y="21479"/>
                  <a:pt x="4188841" y="0"/>
                </a:cubicBezTo>
                <a:cubicBezTo>
                  <a:pt x="4428759" y="-21479"/>
                  <a:pt x="4781856" y="2028"/>
                  <a:pt x="4967863" y="0"/>
                </a:cubicBezTo>
                <a:cubicBezTo>
                  <a:pt x="5153870" y="-2028"/>
                  <a:pt x="5362839" y="8812"/>
                  <a:pt x="5746885" y="0"/>
                </a:cubicBezTo>
                <a:cubicBezTo>
                  <a:pt x="6130931" y="-8812"/>
                  <a:pt x="6120825" y="9740"/>
                  <a:pt x="6385428" y="0"/>
                </a:cubicBezTo>
                <a:cubicBezTo>
                  <a:pt x="6650031" y="-9740"/>
                  <a:pt x="6775295" y="-2880"/>
                  <a:pt x="7023971" y="0"/>
                </a:cubicBezTo>
                <a:cubicBezTo>
                  <a:pt x="7020200" y="147602"/>
                  <a:pt x="7030296" y="366770"/>
                  <a:pt x="7023971" y="525108"/>
                </a:cubicBezTo>
                <a:cubicBezTo>
                  <a:pt x="7017646" y="683446"/>
                  <a:pt x="7027184" y="893156"/>
                  <a:pt x="7023971" y="1006457"/>
                </a:cubicBezTo>
                <a:cubicBezTo>
                  <a:pt x="7020758" y="1119758"/>
                  <a:pt x="7000778" y="1306747"/>
                  <a:pt x="7023971" y="1553444"/>
                </a:cubicBezTo>
                <a:cubicBezTo>
                  <a:pt x="7047164" y="1800141"/>
                  <a:pt x="7035757" y="2031455"/>
                  <a:pt x="7023971" y="2187949"/>
                </a:cubicBezTo>
                <a:cubicBezTo>
                  <a:pt x="6866551" y="2210242"/>
                  <a:pt x="6550365" y="2213519"/>
                  <a:pt x="6385428" y="2187949"/>
                </a:cubicBezTo>
                <a:cubicBezTo>
                  <a:pt x="6220491" y="2162379"/>
                  <a:pt x="5881533" y="2172795"/>
                  <a:pt x="5606406" y="2187949"/>
                </a:cubicBezTo>
                <a:cubicBezTo>
                  <a:pt x="5331279" y="2203103"/>
                  <a:pt x="5180016" y="2157419"/>
                  <a:pt x="4967863" y="2187949"/>
                </a:cubicBezTo>
                <a:cubicBezTo>
                  <a:pt x="4755710" y="2218479"/>
                  <a:pt x="4720016" y="2184366"/>
                  <a:pt x="4540039" y="2187949"/>
                </a:cubicBezTo>
                <a:cubicBezTo>
                  <a:pt x="4360062" y="2191532"/>
                  <a:pt x="4175688" y="2210829"/>
                  <a:pt x="4041976" y="2187949"/>
                </a:cubicBezTo>
                <a:cubicBezTo>
                  <a:pt x="3908264" y="2165069"/>
                  <a:pt x="3458227" y="2208387"/>
                  <a:pt x="3262954" y="2187949"/>
                </a:cubicBezTo>
                <a:cubicBezTo>
                  <a:pt x="3067681" y="2167511"/>
                  <a:pt x="2796844" y="2183725"/>
                  <a:pt x="2624411" y="2187949"/>
                </a:cubicBezTo>
                <a:cubicBezTo>
                  <a:pt x="2451978" y="2192173"/>
                  <a:pt x="2274376" y="2209062"/>
                  <a:pt x="2126348" y="2187949"/>
                </a:cubicBezTo>
                <a:cubicBezTo>
                  <a:pt x="1978320" y="2166836"/>
                  <a:pt x="1667596" y="2171755"/>
                  <a:pt x="1487805" y="2187949"/>
                </a:cubicBezTo>
                <a:cubicBezTo>
                  <a:pt x="1308014" y="2204143"/>
                  <a:pt x="1209029" y="2195579"/>
                  <a:pt x="1059981" y="2187949"/>
                </a:cubicBezTo>
                <a:cubicBezTo>
                  <a:pt x="910933" y="2180319"/>
                  <a:pt x="747333" y="2196209"/>
                  <a:pt x="632157" y="2187949"/>
                </a:cubicBezTo>
                <a:cubicBezTo>
                  <a:pt x="516981" y="2179689"/>
                  <a:pt x="198240" y="2180991"/>
                  <a:pt x="0" y="2187949"/>
                </a:cubicBezTo>
                <a:cubicBezTo>
                  <a:pt x="20109" y="1978708"/>
                  <a:pt x="3725" y="1799276"/>
                  <a:pt x="0" y="1684721"/>
                </a:cubicBezTo>
                <a:cubicBezTo>
                  <a:pt x="-3725" y="1570166"/>
                  <a:pt x="25830" y="1312294"/>
                  <a:pt x="0" y="1093975"/>
                </a:cubicBezTo>
                <a:cubicBezTo>
                  <a:pt x="-25830" y="875656"/>
                  <a:pt x="-18939" y="798878"/>
                  <a:pt x="0" y="568867"/>
                </a:cubicBezTo>
                <a:cubicBezTo>
                  <a:pt x="18939" y="338856"/>
                  <a:pt x="5732" y="147420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35957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1.3 Basic Input and Output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1.1 Programming (General)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8EC06-CC55-F40D-CB30-DF78836C647A}"/>
              </a:ext>
            </a:extLst>
          </p:cNvPr>
          <p:cNvSpPr txBox="1">
            <a:spLocks/>
          </p:cNvSpPr>
          <p:nvPr/>
        </p:nvSpPr>
        <p:spPr>
          <a:xfrm>
            <a:off x="2507673" y="5447506"/>
            <a:ext cx="663632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dirty="0"/>
              <a:t>“</a:t>
            </a:r>
            <a:r>
              <a:rPr lang="en-US" sz="4000" dirty="0"/>
              <a:t>Computer programming is </a:t>
            </a:r>
            <a:r>
              <a:rPr lang="en-US" sz="4000" b="1" dirty="0"/>
              <a:t>the process that professionals use to write code that instructs how a computer, application or software program performs</a:t>
            </a:r>
            <a:r>
              <a:rPr lang="en-US" sz="4000" dirty="0"/>
              <a:t>. </a:t>
            </a:r>
          </a:p>
          <a:p>
            <a:pPr algn="l"/>
            <a:r>
              <a:rPr lang="en-US" sz="4000" dirty="0"/>
              <a:t>At its most basic, computer programming is a set of instructions to facilitate specific actions.</a:t>
            </a:r>
            <a:r>
              <a:rPr lang="en-US" altLang="zh-CN" sz="4000" dirty="0"/>
              <a:t>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413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Basic Text Output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2F02F0"/>
                </a:solidFill>
                <a:latin typeface="Courier New"/>
                <a:cs typeface="Courier New"/>
              </a:rPr>
              <a:t>print()</a:t>
            </a:r>
            <a:r>
              <a:rPr lang="en-US" sz="2400" dirty="0"/>
              <a:t> produces text output on the terminal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Each use of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r>
              <a:rPr lang="en-US" sz="2000" dirty="0"/>
              <a:t> starts on a new line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The addition of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end=' '</a:t>
            </a:r>
            <a:r>
              <a:rPr lang="en-US" sz="2000" dirty="0"/>
              <a:t> allows additional output to be printed on the same line with another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r>
              <a:rPr lang="en-US" sz="2000" dirty="0"/>
              <a:t> statement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Output can be moved to the next line by printing "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sz="2000" dirty="0"/>
              <a:t>", known as a newline character</a:t>
            </a:r>
            <a:endParaRPr lang="en-US" sz="2400" dirty="0"/>
          </a:p>
          <a:p>
            <a:pPr marL="400050" lvl="1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2F02F0"/>
                </a:solidFill>
                <a:latin typeface="Courier New"/>
                <a:cs typeface="Courier New"/>
              </a:rPr>
              <a:t>print('String Literal')</a:t>
            </a:r>
          </a:p>
          <a:p>
            <a:pPr marL="685800"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Text enclosed in quotes is known as a </a:t>
            </a:r>
            <a:r>
              <a:rPr lang="en-US" sz="2000" dirty="0">
                <a:solidFill>
                  <a:srgbClr val="008000"/>
                </a:solidFill>
              </a:rPr>
              <a:t>string literal</a:t>
            </a:r>
            <a:endParaRPr lang="en-US" sz="2000" b="1" dirty="0">
              <a:solidFill>
                <a:srgbClr val="008000"/>
              </a:solidFill>
              <a:latin typeface="Courier New"/>
              <a:cs typeface="Courier New"/>
            </a:endParaRPr>
          </a:p>
          <a:p>
            <a:pPr marL="400050" lvl="1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2F02F0"/>
                </a:solidFill>
                <a:latin typeface="Courier New"/>
                <a:cs typeface="Courier New"/>
              </a:rPr>
              <a:t>print(Expression)</a:t>
            </a:r>
            <a:endParaRPr lang="en-US" sz="2400" dirty="0"/>
          </a:p>
          <a:p>
            <a:pPr marL="400050" lvl="1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2F02F0"/>
                </a:solidFill>
                <a:latin typeface="Courier New"/>
                <a:cs typeface="Courier New"/>
              </a:rPr>
              <a:t>print(Item1, Item2, </a:t>
            </a:r>
            <a:r>
              <a:rPr lang="is-IS" sz="2000" b="1" dirty="0">
                <a:solidFill>
                  <a:srgbClr val="2F02F0"/>
                </a:solidFill>
                <a:latin typeface="Courier New"/>
                <a:cs typeface="Courier New"/>
              </a:rPr>
              <a:t>…, ItemN)</a:t>
            </a:r>
          </a:p>
          <a:p>
            <a:pPr lvl="1" indent="-342900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Prints several messages and/or expressions on same line</a:t>
            </a:r>
          </a:p>
        </p:txBody>
      </p:sp>
    </p:spTree>
    <p:extLst>
      <p:ext uri="{BB962C8B-B14F-4D97-AF65-F5344CB8AC3E}">
        <p14:creationId xmlns:p14="http://schemas.microsoft.com/office/powerpoint/2010/main" val="306651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Basic Input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solidFill>
                  <a:srgbClr val="2F02F0"/>
                </a:solidFill>
                <a:latin typeface="Courier New"/>
                <a:cs typeface="Courier New"/>
              </a:rPr>
              <a:t>input()</a:t>
            </a:r>
            <a:r>
              <a:rPr lang="en-US" sz="2400" dirty="0">
                <a:cs typeface="Times New Roman" charset="0"/>
              </a:rPr>
              <a:t> reads a </a:t>
            </a:r>
            <a:r>
              <a:rPr lang="en-US" sz="2400" dirty="0">
                <a:solidFill>
                  <a:srgbClr val="008000"/>
                </a:solidFill>
                <a:cs typeface="Times New Roman" charset="0"/>
              </a:rPr>
              <a:t>string</a:t>
            </a:r>
            <a:r>
              <a:rPr lang="en-US" sz="2400" dirty="0">
                <a:cs typeface="Times New Roman" charset="0"/>
              </a:rPr>
              <a:t> of text from user input, including numbers, letters, or special characters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You can assign/store the result of </a:t>
            </a:r>
            <a:r>
              <a:rPr lang="en-US" sz="2000" dirty="0">
                <a:solidFill>
                  <a:srgbClr val="2F02F0"/>
                </a:solidFill>
                <a:latin typeface="Courier New"/>
                <a:cs typeface="Courier New"/>
              </a:rPr>
              <a:t>input()</a:t>
            </a:r>
            <a:r>
              <a:rPr lang="en-US" sz="2000" dirty="0">
                <a:solidFill>
                  <a:srgbClr val="000000"/>
                </a:solidFill>
              </a:rPr>
              <a:t> into a variable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Reading input is achieved using the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sz="2000" dirty="0"/>
              <a:t> function.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The function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sz="2000" dirty="0"/>
              <a:t> causes the interpreter to wait until the user has entered some text and has pushed the enter key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solidFill>
                  <a:srgbClr val="000000"/>
                </a:solidFill>
              </a:rPr>
              <a:t>Example</a:t>
            </a:r>
          </a:p>
          <a:p>
            <a:pPr marL="339725" indent="-282575" defTabSz="449263">
              <a:spcBef>
                <a:spcPts val="0"/>
              </a:spcBef>
              <a:spcAft>
                <a:spcPts val="600"/>
              </a:spcAft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000" b="1" dirty="0">
                <a:latin typeface="Courier New" charset="0"/>
              </a:rPr>
              <a:t>	</a:t>
            </a:r>
            <a:r>
              <a:rPr lang="en-US" sz="2000" b="1" dirty="0">
                <a:solidFill>
                  <a:srgbClr val="2F02F0"/>
                </a:solidFill>
                <a:latin typeface="Courier New" charset="0"/>
              </a:rPr>
              <a:t>print('Enter your name:', end=' ')</a:t>
            </a:r>
          </a:p>
          <a:p>
            <a:pPr marL="339725" indent="-282575" defTabSz="449263">
              <a:spcBef>
                <a:spcPts val="0"/>
              </a:spcBef>
              <a:spcAft>
                <a:spcPts val="600"/>
              </a:spcAft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000" b="1" dirty="0">
                <a:solidFill>
                  <a:srgbClr val="2F02F0"/>
                </a:solidFill>
                <a:latin typeface="Courier New" charset="0"/>
              </a:rPr>
              <a:t>	name = input()</a:t>
            </a:r>
          </a:p>
          <a:p>
            <a:pPr marL="739775" lvl="1" indent="-282575" defTabSz="449263">
              <a:spcBef>
                <a:spcPts val="0"/>
              </a:spcBef>
              <a:spcAft>
                <a:spcPts val="600"/>
              </a:spcAft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	-- or equivalently --</a:t>
            </a:r>
          </a:p>
          <a:p>
            <a:pPr marL="339725" indent="-282575" defTabSz="449263">
              <a:spcBef>
                <a:spcPts val="0"/>
              </a:spcBef>
              <a:spcAft>
                <a:spcPts val="600"/>
              </a:spcAft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sz="2000" b="1" dirty="0">
                <a:solidFill>
                  <a:srgbClr val="2F02F0"/>
                </a:solidFill>
                <a:latin typeface="Courier New" charset="0"/>
              </a:rPr>
              <a:t>	</a:t>
            </a:r>
            <a:r>
              <a:rPr lang="en-GB" sz="2000" b="1" dirty="0">
                <a:solidFill>
                  <a:srgbClr val="2F02F0"/>
                </a:solidFill>
                <a:latin typeface="Courier New" charset="0"/>
              </a:rPr>
              <a:t>name = input('Enter your name: ')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196DBD-578F-1744-822A-983EBF03AB34}"/>
              </a:ext>
            </a:extLst>
          </p:cNvPr>
          <p:cNvSpPr/>
          <p:nvPr/>
        </p:nvSpPr>
        <p:spPr>
          <a:xfrm>
            <a:off x="2066769" y="6082848"/>
            <a:ext cx="4970935" cy="500514"/>
          </a:xfrm>
          <a:prstGeom prst="roundRect">
            <a:avLst/>
          </a:prstGeom>
          <a:solidFill>
            <a:srgbClr val="D4F0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if you wanted the user to enter an integer?</a:t>
            </a:r>
          </a:p>
        </p:txBody>
      </p:sp>
    </p:spTree>
    <p:extLst>
      <p:ext uri="{BB962C8B-B14F-4D97-AF65-F5344CB8AC3E}">
        <p14:creationId xmlns:p14="http://schemas.microsoft.com/office/powerpoint/2010/main" val="3780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Basic Input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/>
              <a:t>Variables, literals (e.g., string literals), and constants have a </a:t>
            </a:r>
            <a:r>
              <a:rPr lang="en-US" sz="2400" dirty="0">
                <a:solidFill>
                  <a:srgbClr val="008000"/>
                </a:solidFill>
              </a:rPr>
              <a:t>type</a:t>
            </a:r>
            <a:r>
              <a:rPr lang="en-US" sz="2400" dirty="0"/>
              <a:t> in Python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A type determines how a value can behave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/>
              <a:t>Reading from input always results in a string type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Python knows the difference between an integer and a string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E.g., the string </a:t>
            </a:r>
            <a:r>
              <a:rPr lang="en-US" sz="2000" dirty="0">
                <a:solidFill>
                  <a:srgbClr val="2F02F0"/>
                </a:solidFill>
              </a:rPr>
              <a:t>'123'</a:t>
            </a:r>
            <a:r>
              <a:rPr lang="en-US" sz="2000" dirty="0"/>
              <a:t> (with quotes) is fundamentally different from the integer </a:t>
            </a:r>
            <a:r>
              <a:rPr lang="en-US" sz="2000" dirty="0">
                <a:solidFill>
                  <a:srgbClr val="2F02F0"/>
                </a:solidFill>
              </a:rPr>
              <a:t>123</a:t>
            </a:r>
            <a:r>
              <a:rPr lang="en-US" sz="2000" dirty="0"/>
              <a:t> (without quotes)</a:t>
            </a:r>
            <a:endParaRPr lang="en-US" sz="2000" dirty="0">
              <a:cs typeface="Courier New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dirty="0">
                <a:cs typeface="Courier New"/>
              </a:rPr>
              <a:t>You may have to use </a:t>
            </a:r>
            <a:r>
              <a:rPr lang="en-US" sz="2400" dirty="0">
                <a:solidFill>
                  <a:srgbClr val="008000"/>
                </a:solidFill>
                <a:cs typeface="Courier New"/>
              </a:rPr>
              <a:t>type conversion </a:t>
            </a:r>
            <a:r>
              <a:rPr lang="en-US" sz="2400" dirty="0">
                <a:cs typeface="Courier New"/>
              </a:rPr>
              <a:t>to use input as an integer (or other type)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Combine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int()</a:t>
            </a:r>
            <a:r>
              <a:rPr lang="en-US" sz="2000" dirty="0"/>
              <a:t> to read in a string from the user and then convert that string to an integer for use in a calculation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dirty="0"/>
              <a:t>Remember our earlier Cylinder Volume example using </a:t>
            </a:r>
            <a:r>
              <a:rPr lang="en-US" sz="2000" dirty="0">
                <a:solidFill>
                  <a:srgbClr val="2F02F0"/>
                </a:solidFill>
                <a:latin typeface="Courier New" charset="0"/>
              </a:rPr>
              <a:t>float()</a:t>
            </a:r>
            <a:r>
              <a:rPr lang="en-US" sz="2000" dirty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1154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1.4 Errors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6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Program Errors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Syntax</a:t>
            </a:r>
            <a:r>
              <a:rPr lang="en-US" sz="2400" dirty="0">
                <a:ea typeface="MS PGothic" charset="0"/>
              </a:rPr>
              <a:t> errors</a:t>
            </a:r>
          </a:p>
          <a:p>
            <a:pPr lvl="1" algn="just"/>
            <a:r>
              <a:rPr lang="en-US" sz="2000" dirty="0">
                <a:ea typeface="MS PGothic" charset="0"/>
              </a:rPr>
              <a:t>Violation of the grammar rules of the language</a:t>
            </a:r>
          </a:p>
          <a:p>
            <a:pPr algn="just"/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Run-time </a:t>
            </a:r>
            <a:r>
              <a:rPr lang="en-US" sz="2400" dirty="0">
                <a:ea typeface="MS PGothic" charset="0"/>
              </a:rPr>
              <a:t>errors</a:t>
            </a:r>
          </a:p>
          <a:p>
            <a:pPr lvl="1" algn="just"/>
            <a:r>
              <a:rPr lang="en-US" sz="2000" dirty="0">
                <a:ea typeface="MS PGothic" charset="0"/>
              </a:rPr>
              <a:t>Error conditions detected by the computer at run-time</a:t>
            </a: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lvl="1" algn="just"/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algn="just"/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Logic</a:t>
            </a:r>
            <a:r>
              <a:rPr lang="en-US" sz="2400" dirty="0">
                <a:ea typeface="MS PGothic" charset="0"/>
              </a:rPr>
              <a:t> errors</a:t>
            </a:r>
          </a:p>
          <a:p>
            <a:pPr lvl="1" algn="just"/>
            <a:r>
              <a:rPr lang="en-US" sz="2000" dirty="0">
                <a:ea typeface="MS PGothic" charset="0"/>
              </a:rPr>
              <a:t>Errors in the program’s algorithm</a:t>
            </a:r>
          </a:p>
          <a:p>
            <a:pPr lvl="1" algn="just"/>
            <a:r>
              <a:rPr lang="en-US" sz="2000" dirty="0">
                <a:ea typeface="MS PGothic" charset="0"/>
              </a:rPr>
              <a:t>Most difficult to diagnose as computer does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not recognize </a:t>
            </a:r>
            <a:r>
              <a:rPr lang="en-US" sz="2000" dirty="0">
                <a:ea typeface="MS PGothic" charset="0"/>
              </a:rPr>
              <a:t>an error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F6EA76-F72D-5447-9BA0-E27CEF78F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44" y="3286345"/>
            <a:ext cx="6125210" cy="2154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DFFAA-4432-3143-85A5-D9E4E8E7C38D}"/>
              </a:ext>
            </a:extLst>
          </p:cNvPr>
          <p:cNvSpPr txBox="1"/>
          <p:nvPr/>
        </p:nvSpPr>
        <p:spPr>
          <a:xfrm>
            <a:off x="1025804" y="4092160"/>
            <a:ext cx="1415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Common Error</a:t>
            </a:r>
          </a:p>
          <a:p>
            <a:pPr algn="ctr"/>
            <a:r>
              <a:rPr lang="en-US" sz="1600" dirty="0"/>
              <a:t>Types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6024A4D-9F1E-364D-A11C-E6AD35D04A86}"/>
              </a:ext>
            </a:extLst>
          </p:cNvPr>
          <p:cNvSpPr/>
          <p:nvPr/>
        </p:nvSpPr>
        <p:spPr>
          <a:xfrm>
            <a:off x="2441448" y="3502152"/>
            <a:ext cx="120142" cy="1764792"/>
          </a:xfrm>
          <a:prstGeom prst="leftBrac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Debugging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a typeface="MS PGothic" charset="0"/>
              </a:rPr>
              <a:t>Bug</a:t>
            </a:r>
          </a:p>
          <a:p>
            <a:pPr lvl="1" algn="just"/>
            <a:r>
              <a:rPr lang="en-US" sz="2000" dirty="0">
                <a:ea typeface="MS PGothic" charset="0"/>
              </a:rPr>
              <a:t>A mistake in a program</a:t>
            </a:r>
          </a:p>
          <a:p>
            <a:pPr lvl="1" algn="just"/>
            <a:endParaRPr lang="en-US" sz="2000" dirty="0">
              <a:ea typeface="MS PGothic" charset="0"/>
            </a:endParaRPr>
          </a:p>
          <a:p>
            <a:pPr lvl="1" algn="just"/>
            <a:endParaRPr lang="en-US" sz="2000" dirty="0">
              <a:ea typeface="MS PGothic" charset="0"/>
            </a:endParaRPr>
          </a:p>
          <a:p>
            <a:pPr marL="457200" lvl="1" indent="0" algn="just">
              <a:buNone/>
            </a:pPr>
            <a:endParaRPr lang="en-US" sz="2000" dirty="0">
              <a:ea typeface="MS PGothic" charset="0"/>
            </a:endParaRPr>
          </a:p>
          <a:p>
            <a:pPr marL="457200" lvl="1" indent="0" algn="just">
              <a:buNone/>
            </a:pPr>
            <a:endParaRPr lang="en-US" sz="2000" dirty="0">
              <a:ea typeface="MS PGothic" charset="0"/>
            </a:endParaRPr>
          </a:p>
          <a:p>
            <a:pPr marL="457200" lvl="1" indent="0" algn="just">
              <a:buNone/>
            </a:pPr>
            <a:endParaRPr lang="en-US" sz="2000" dirty="0">
              <a:ea typeface="MS PGothic" charset="0"/>
            </a:endParaRPr>
          </a:p>
          <a:p>
            <a:pPr algn="just"/>
            <a:r>
              <a:rPr lang="en-US" sz="2400" dirty="0">
                <a:ea typeface="MS PGothic" charset="0"/>
              </a:rPr>
              <a:t>Debugging</a:t>
            </a:r>
          </a:p>
          <a:p>
            <a:pPr lvl="1" algn="just"/>
            <a:r>
              <a:rPr lang="en-US" sz="2000" dirty="0">
                <a:ea typeface="MS PGothic" charset="0"/>
              </a:rPr>
              <a:t>Eliminating mistakes in programs</a:t>
            </a:r>
          </a:p>
          <a:p>
            <a:pPr lvl="1" algn="just"/>
            <a:r>
              <a:rPr lang="en-US" sz="2000" dirty="0">
                <a:ea typeface="MS PGothic" charset="0"/>
              </a:rPr>
              <a:t>Term used when a moth caused a failed relay on the Harvard Mark 1 computer.  Grace Hopper and other programmers taped the moth in logbook stating: "First actual case of a bug being found."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272" y="1598612"/>
            <a:ext cx="3694599" cy="28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76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General Debugging Techniques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Keep an open mind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Don’t assume the bug is in a particular location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Divide into manageable parts and execute code frequently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8000"/>
                </a:solidFill>
              </a:rPr>
              <a:t>Don’t randomly change code without understanding what you are doing until the program works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This strategy may work for the first few small programs you write, but is doomed to failure for any programs of moderate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Localize the error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Narrow down the bug using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  <a:r>
              <a:rPr lang="en-US" sz="2000" dirty="0">
                <a:solidFill>
                  <a:srgbClr val="2F02F0"/>
                </a:solidFill>
              </a:rPr>
              <a:t> </a:t>
            </a:r>
            <a:r>
              <a:rPr lang="en-US" sz="2000" dirty="0"/>
              <a:t>statements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Use a debugging tool, such as </a:t>
            </a:r>
            <a:r>
              <a:rPr lang="en-US" sz="2000" dirty="0" err="1">
                <a:solidFill>
                  <a:srgbClr val="2F02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pdb</a:t>
            </a:r>
            <a:r>
              <a:rPr lang="en-US" sz="2000" dirty="0"/>
              <a:t> (more later)</a:t>
            </a:r>
          </a:p>
        </p:txBody>
      </p:sp>
    </p:spTree>
    <p:extLst>
      <p:ext uri="{BB962C8B-B14F-4D97-AF65-F5344CB8AC3E}">
        <p14:creationId xmlns:p14="http://schemas.microsoft.com/office/powerpoint/2010/main" val="477887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1.5 Development Environment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3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Writing a Python Program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a typeface="MS PGothic" charset="0"/>
              </a:rPr>
              <a:t>Code development is usually done in an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integrated development environment</a:t>
            </a:r>
            <a:r>
              <a:rPr lang="en-US" sz="2400" dirty="0">
                <a:ea typeface="MS PGothic" charset="0"/>
              </a:rPr>
              <a:t> (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IDE</a:t>
            </a:r>
            <a:r>
              <a:rPr lang="en-US" sz="2400" dirty="0">
                <a:ea typeface="MS PGothic" charset="0"/>
              </a:rPr>
              <a:t>)</a:t>
            </a:r>
          </a:p>
          <a:p>
            <a:pPr lvl="1" algn="just"/>
            <a:r>
              <a:rPr lang="en-US" sz="2000" dirty="0">
                <a:ea typeface="MS PGothic" charset="0"/>
              </a:rPr>
              <a:t>IDLE is official Python IDE (not installed on our CSE machines)</a:t>
            </a:r>
          </a:p>
          <a:p>
            <a:pPr lvl="1" algn="just"/>
            <a:r>
              <a:rPr lang="en-US" sz="2000" dirty="0">
                <a:ea typeface="MS PGothic" charset="0"/>
              </a:rPr>
              <a:t>Other IDEs</a:t>
            </a:r>
          </a:p>
          <a:p>
            <a:pPr lvl="2" algn="just"/>
            <a:r>
              <a:rPr lang="en-US" sz="2000" dirty="0">
                <a:ea typeface="MS PGothic" charset="0"/>
              </a:rPr>
              <a:t>Eclipse with </a:t>
            </a:r>
            <a:r>
              <a:rPr lang="en-US" sz="2000" dirty="0" err="1">
                <a:ea typeface="MS PGothic" charset="0"/>
              </a:rPr>
              <a:t>PyDev</a:t>
            </a:r>
            <a:r>
              <a:rPr lang="en-US" sz="2000" dirty="0">
                <a:ea typeface="MS PGothic" charset="0"/>
              </a:rPr>
              <a:t> (</a:t>
            </a:r>
            <a:r>
              <a:rPr lang="en-US" sz="2000" dirty="0">
                <a:ea typeface="MS PGothic" charset="0"/>
                <a:hlinkClick r:id="rId3"/>
              </a:rPr>
              <a:t>https://www.pydev.org/</a:t>
            </a:r>
            <a:r>
              <a:rPr lang="en-US" sz="2000" dirty="0">
                <a:ea typeface="MS PGothic" charset="0"/>
              </a:rPr>
              <a:t>) plugin</a:t>
            </a:r>
          </a:p>
          <a:p>
            <a:pPr lvl="2" algn="just"/>
            <a:r>
              <a:rPr lang="en-US" sz="2000" dirty="0">
                <a:ea typeface="MS PGothic" charset="0"/>
              </a:rPr>
              <a:t>PyCharm (</a:t>
            </a:r>
            <a:r>
              <a:rPr lang="en-US" sz="2000" dirty="0">
                <a:ea typeface="MS PGothic" charset="0"/>
                <a:hlinkClick r:id="rId4"/>
              </a:rPr>
              <a:t>https://www.jetbrains.com/pycharm/download</a:t>
            </a:r>
            <a:r>
              <a:rPr lang="en-US" sz="2000" dirty="0">
                <a:ea typeface="MS PGothic" charset="0"/>
              </a:rPr>
              <a:t>) </a:t>
            </a:r>
          </a:p>
          <a:p>
            <a:pPr algn="just"/>
            <a:r>
              <a:rPr lang="en-US" sz="2400" dirty="0">
                <a:ea typeface="MS PGothic" charset="0"/>
              </a:rPr>
              <a:t>Available web-based tools</a:t>
            </a:r>
          </a:p>
          <a:p>
            <a:pPr lvl="1" algn="just"/>
            <a:r>
              <a:rPr lang="en-US" sz="2000" dirty="0" err="1">
                <a:ea typeface="MS PGothic" charset="0"/>
              </a:rPr>
              <a:t>CodePad</a:t>
            </a:r>
            <a:r>
              <a:rPr lang="en-US" sz="2000" dirty="0">
                <a:ea typeface="MS PGothic" charset="0"/>
              </a:rPr>
              <a:t> (</a:t>
            </a:r>
            <a:r>
              <a:rPr lang="en-US" sz="2000" dirty="0">
                <a:ea typeface="MS PGothic" charset="0"/>
                <a:hlinkClick r:id="rId5"/>
              </a:rPr>
              <a:t>http://codepad.org/</a:t>
            </a:r>
            <a:r>
              <a:rPr lang="en-US" sz="2000" dirty="0">
                <a:ea typeface="MS PGothic" charset="0"/>
              </a:rPr>
              <a:t>)</a:t>
            </a:r>
          </a:p>
          <a:p>
            <a:pPr lvl="1" algn="just"/>
            <a:r>
              <a:rPr lang="en-US" sz="2000" dirty="0" err="1">
                <a:ea typeface="MS PGothic" charset="0"/>
              </a:rPr>
              <a:t>Repl</a:t>
            </a:r>
            <a:r>
              <a:rPr lang="en-US" sz="2000" dirty="0">
                <a:ea typeface="MS PGothic" charset="0"/>
              </a:rPr>
              <a:t> (</a:t>
            </a:r>
            <a:r>
              <a:rPr lang="en-US" sz="2000" dirty="0">
                <a:ea typeface="MS PGothic" charset="0"/>
                <a:hlinkClick r:id="rId6"/>
              </a:rPr>
              <a:t>https://repl.it/languages/python3</a:t>
            </a:r>
            <a:r>
              <a:rPr lang="en-US" sz="2000" dirty="0">
                <a:ea typeface="MS PGothic" charset="0"/>
              </a:rPr>
              <a:t>)</a:t>
            </a:r>
          </a:p>
          <a:p>
            <a:pPr algn="just"/>
            <a:r>
              <a:rPr lang="en-US" sz="2400" dirty="0">
                <a:ea typeface="MS PGothic" charset="0"/>
              </a:rPr>
              <a:t>Text editors with color-coding are available on our Linux CSE machines</a:t>
            </a:r>
          </a:p>
          <a:p>
            <a:pPr lvl="1" algn="just"/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vim</a:t>
            </a:r>
            <a:r>
              <a:rPr lang="en-US" sz="2000" dirty="0">
                <a:ea typeface="MS PGothic" charset="0"/>
              </a:rPr>
              <a:t> or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nano</a:t>
            </a:r>
            <a:r>
              <a:rPr lang="en-US" sz="2000" dirty="0">
                <a:solidFill>
                  <a:srgbClr val="2F02F0"/>
                </a:solidFill>
                <a:ea typeface="MS PGothic" charset="0"/>
              </a:rPr>
              <a:t> </a:t>
            </a:r>
            <a:r>
              <a:rPr lang="en-US" sz="2000" dirty="0">
                <a:ea typeface="MS PGothic" charset="0"/>
              </a:rPr>
              <a:t>are used in this course </a:t>
            </a:r>
          </a:p>
        </p:txBody>
      </p:sp>
    </p:spTree>
    <p:extLst>
      <p:ext uri="{BB962C8B-B14F-4D97-AF65-F5344CB8AC3E}">
        <p14:creationId xmlns:p14="http://schemas.microsoft.com/office/powerpoint/2010/main" val="695304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1.6 Computers and Programs (General)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Program Basics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a typeface="MS PGothic" charset="0"/>
              </a:rPr>
              <a:t>A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computer program </a:t>
            </a:r>
            <a:r>
              <a:rPr lang="en-US" sz="2400" dirty="0">
                <a:ea typeface="MS PGothic" charset="0"/>
              </a:rPr>
              <a:t>consists of instructions executing one at a time</a:t>
            </a:r>
          </a:p>
          <a:p>
            <a:pPr algn="just"/>
            <a:r>
              <a:rPr lang="en-US" sz="2400" dirty="0">
                <a:ea typeface="MS PGothic" charset="0"/>
              </a:rPr>
              <a:t>Basic instruction types are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Input</a:t>
            </a:r>
            <a:r>
              <a:rPr lang="en-US" sz="2000" dirty="0">
                <a:ea typeface="MS PGothic" charset="0"/>
              </a:rPr>
              <a:t>:	program gets data from keyboard, file, network, etc.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Process</a:t>
            </a:r>
            <a:r>
              <a:rPr lang="en-US" sz="2000" dirty="0">
                <a:ea typeface="MS PGothic" charset="0"/>
              </a:rPr>
              <a:t>:	program performs computations on that data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Output</a:t>
            </a:r>
            <a:r>
              <a:rPr lang="en-US" sz="2000" dirty="0">
                <a:ea typeface="MS PGothic" charset="0"/>
              </a:rPr>
              <a:t>:	program puts that data on a screen/terminal, file, etc.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17AA74-977D-B048-A643-7FE1E9E5B3E0}"/>
              </a:ext>
            </a:extLst>
          </p:cNvPr>
          <p:cNvGrpSpPr/>
          <p:nvPr/>
        </p:nvGrpSpPr>
        <p:grpSpPr>
          <a:xfrm>
            <a:off x="1733609" y="4252597"/>
            <a:ext cx="5524441" cy="1779166"/>
            <a:chOff x="-335221" y="3562974"/>
            <a:chExt cx="7736620" cy="2674529"/>
          </a:xfrm>
        </p:grpSpPr>
        <p:pic>
          <p:nvPicPr>
            <p:cNvPr id="7170" name="Picture 2" descr="Unplugged: What's your function &amp; crazy conditionals">
              <a:extLst>
                <a:ext uri="{FF2B5EF4-FFF2-40B4-BE49-F238E27FC236}">
                  <a16:creationId xmlns:a16="http://schemas.microsoft.com/office/drawing/2014/main" id="{ABB47922-982C-E24C-89EE-D604F85B1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5221" y="3562974"/>
              <a:ext cx="7736620" cy="2674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B8E36A-DCA7-2547-97F2-28AB7DF0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2768" y="4873752"/>
              <a:ext cx="251460" cy="3040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F8D7C2-5EDF-1548-BCCB-31008999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8216" y="4949571"/>
              <a:ext cx="126045" cy="152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9EF476-DCCC-254E-A1FC-AEED0DC78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5475" y="4828032"/>
              <a:ext cx="126045" cy="152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2F5AA1-2FDF-C24E-A45A-5EACD96ED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0488" y="4598285"/>
              <a:ext cx="196215" cy="3512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BA2927-2BB7-3847-9D67-D7D37598C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3603" y="4721351"/>
              <a:ext cx="196215" cy="228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482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How Does It All Work?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When you type the letter </a:t>
            </a:r>
            <a:r>
              <a:rPr lang="en-US" sz="2400" i="1" dirty="0">
                <a:ea typeface="ＭＳ Ｐゴシック" charset="0"/>
                <a:cs typeface="Times New Roman" charset="0"/>
              </a:rPr>
              <a:t>A</a:t>
            </a:r>
            <a:r>
              <a:rPr lang="en-US" sz="2400" dirty="0">
                <a:ea typeface="MS PGothic" charset="0"/>
              </a:rPr>
              <a:t> on your keyboard, electrical signals are sent from the keyboard to CPU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The CPU turns the signals into binary code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Then, the computer reads the code and sends it on to the monitor to display the letter </a:t>
            </a:r>
            <a:r>
              <a:rPr lang="en-US" sz="2400" i="1" dirty="0">
                <a:ea typeface="ＭＳ Ｐゴシック" charset="0"/>
                <a:cs typeface="Times New Roman" charset="0"/>
              </a:rPr>
              <a:t>A</a:t>
            </a:r>
            <a:endParaRPr lang="en-US" sz="2800" i="1" dirty="0">
              <a:ea typeface="ＭＳ Ｐゴシック" charset="0"/>
              <a:cs typeface="Times New Roman" charset="0"/>
            </a:endParaRPr>
          </a:p>
          <a:p>
            <a:pPr lvl="1" algn="just">
              <a:spcAft>
                <a:spcPts val="600"/>
              </a:spcAft>
            </a:pPr>
            <a:endParaRPr lang="en-US" sz="2400" dirty="0">
              <a:ea typeface="MS PGothic" charset="0"/>
            </a:endParaRPr>
          </a:p>
        </p:txBody>
      </p:sp>
      <p:pic>
        <p:nvPicPr>
          <p:cNvPr id="8" name="Picture 3" descr="binary_path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3978274"/>
            <a:ext cx="2794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195763" y="4025899"/>
            <a:ext cx="42576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2400" dirty="0"/>
              <a:t>So why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A</a:t>
            </a:r>
            <a:r>
              <a:rPr lang="en-US" sz="2400" dirty="0"/>
              <a:t> represented here as</a:t>
            </a:r>
          </a:p>
          <a:p>
            <a:pPr algn="ctr"/>
            <a:r>
              <a:rPr lang="en-US" sz="2400" dirty="0"/>
              <a:t> 0 1 0 0 0 0 0 1</a:t>
            </a:r>
          </a:p>
        </p:txBody>
      </p:sp>
      <p:pic>
        <p:nvPicPr>
          <p:cNvPr id="11" name="Picture 5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870449"/>
            <a:ext cx="11382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46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ASCII Table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637506"/>
            <a:ext cx="7315200" cy="438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239838" y="6112669"/>
            <a:ext cx="7038975" cy="587375"/>
          </a:xfrm>
          <a:prstGeom prst="roundRect">
            <a:avLst/>
          </a:prstGeom>
          <a:solidFill>
            <a:srgbClr val="D4F0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239838" y="6115844"/>
            <a:ext cx="7038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1600" dirty="0"/>
              <a:t>Every printable and special character encoded as a sequence of bits</a:t>
            </a:r>
          </a:p>
          <a:p>
            <a:pPr algn="ctr"/>
            <a:r>
              <a:rPr lang="en-US" sz="1600" dirty="0"/>
              <a:t>ASCII is 7-bit encoding scheme capable of supporting 2^7 = 128 characters</a:t>
            </a:r>
          </a:p>
        </p:txBody>
      </p:sp>
    </p:spTree>
    <p:extLst>
      <p:ext uri="{BB962C8B-B14F-4D97-AF65-F5344CB8AC3E}">
        <p14:creationId xmlns:p14="http://schemas.microsoft.com/office/powerpoint/2010/main" val="382874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Bits and Bytes</a:t>
            </a:r>
            <a:endParaRPr lang="en-US" sz="4000" b="1" dirty="0">
              <a:latin typeface="Courier New"/>
              <a:cs typeface="Courier New"/>
            </a:endParaRPr>
          </a:p>
        </p:txBody>
      </p: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Bit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Short for binary digit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Smallest data unit of a computer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Two stable states represented by 0 and 1</a:t>
            </a:r>
          </a:p>
          <a:p>
            <a:pPr algn="just"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Byte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Sequence of 8 bits</a:t>
            </a:r>
          </a:p>
          <a:p>
            <a:pPr>
              <a:lnSpc>
                <a:spcPct val="90000"/>
              </a:lnSpc>
            </a:pPr>
            <a:endParaRPr lang="en-US" sz="2400" dirty="0">
              <a:ea typeface="MS PGothic" charset="0"/>
            </a:endParaRPr>
          </a:p>
        </p:txBody>
      </p:sp>
      <p:pic>
        <p:nvPicPr>
          <p:cNvPr id="8" name="Picture 8" descr="byte to bits_thumb[1]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1600200"/>
            <a:ext cx="26098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110277"/>
              </p:ext>
            </p:extLst>
          </p:nvPr>
        </p:nvGraphicFramePr>
        <p:xfrm>
          <a:off x="727075" y="5150727"/>
          <a:ext cx="7666038" cy="111283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52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600" b="0" dirty="0"/>
                        <a:t>KiloByte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KB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 KB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2^0 KB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2^10 bytes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1024 bytes</a:t>
                      </a:r>
                    </a:p>
                  </a:txBody>
                  <a:tcPr marL="91432" marR="91432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600" b="0" dirty="0"/>
                        <a:t>MegaByte</a:t>
                      </a:r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MB</a:t>
                      </a:r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1024 KB</a:t>
                      </a:r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2^10</a:t>
                      </a:r>
                      <a:r>
                        <a:rPr lang="en-US" sz="1600" b="0" baseline="0" dirty="0"/>
                        <a:t> KB</a:t>
                      </a:r>
                      <a:endParaRPr lang="en-US" sz="1600" b="0" dirty="0"/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2^20</a:t>
                      </a:r>
                      <a:r>
                        <a:rPr lang="en-US" sz="1600" b="0" baseline="0" dirty="0"/>
                        <a:t> bytes</a:t>
                      </a:r>
                      <a:endParaRPr lang="en-US" sz="1600" b="0" dirty="0"/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1,048,576 bytes</a:t>
                      </a:r>
                    </a:p>
                  </a:txBody>
                  <a:tcPr marL="91432" marR="91432" marT="45733" marB="45733">
                    <a:solidFill>
                      <a:srgbClr val="CCFF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600" b="0" dirty="0"/>
                        <a:t>GigaByte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GB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1024 MB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2^10 MB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2^30 bytes</a:t>
                      </a:r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/>
                        <a:t>1,073,741,824</a:t>
                      </a:r>
                      <a:r>
                        <a:rPr lang="en-US" sz="1600" b="0" baseline="0" dirty="0"/>
                        <a:t> bytes</a:t>
                      </a:r>
                      <a:endParaRPr lang="en-US" sz="1600" b="0" dirty="0"/>
                    </a:p>
                  </a:txBody>
                  <a:tcPr marL="91432" marR="91432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013075" y="4784014"/>
            <a:ext cx="3176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1" dirty="0"/>
              <a:t>Binary Unit Conversions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4560094" y="3848892"/>
            <a:ext cx="3711575" cy="400050"/>
          </a:xfrm>
          <a:prstGeom prst="roundRect">
            <a:avLst>
              <a:gd name="adj" fmla="val 16667"/>
            </a:avLst>
          </a:prstGeom>
          <a:solidFill>
            <a:srgbClr val="D4F0E1"/>
          </a:solidFill>
          <a:ln w="9525">
            <a:solidFill>
              <a:srgbClr val="00E4A7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4560094" y="3848892"/>
            <a:ext cx="3711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hangingPunct="0">
              <a:buClr>
                <a:srgbClr val="05310F"/>
              </a:buClr>
              <a:buFont typeface="Wingdings" charset="0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/>
              <a:t>A nibble is a sequence of 4 bits</a:t>
            </a:r>
          </a:p>
        </p:txBody>
      </p:sp>
    </p:spTree>
    <p:extLst>
      <p:ext uri="{BB962C8B-B14F-4D97-AF65-F5344CB8AC3E}">
        <p14:creationId xmlns:p14="http://schemas.microsoft.com/office/powerpoint/2010/main" val="1286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High-Level Languages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1257300" algn="l"/>
                <a:tab pos="2057400" algn="l"/>
                <a:tab pos="3314700" algn="l"/>
                <a:tab pos="4343400" algn="l"/>
                <a:tab pos="5943600" algn="l"/>
                <a:tab pos="7429500" algn="l"/>
              </a:tabLst>
            </a:pPr>
            <a:r>
              <a:rPr lang="en-US" sz="2800" dirty="0">
                <a:ea typeface="MS PGothic" charset="0"/>
              </a:rPr>
              <a:t>Common programming languages include</a:t>
            </a:r>
            <a:endParaRPr lang="en-US" sz="2400" dirty="0">
              <a:ea typeface="MS PGothic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333375" algn="l"/>
                <a:tab pos="1257300" algn="l"/>
                <a:tab pos="2057400" algn="l"/>
                <a:tab pos="3314700" algn="l"/>
                <a:tab pos="4343400" algn="l"/>
                <a:tab pos="5943600" algn="l"/>
                <a:tab pos="7429500" algn="l"/>
              </a:tabLst>
            </a:pPr>
            <a:r>
              <a:rPr lang="en-US" sz="2000" dirty="0">
                <a:ea typeface="MS PGothic" charset="0"/>
              </a:rPr>
              <a:t>	C    	C++   	Java   	Pascal 	Visual Basic  	FORTRAN  	Perl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 	PHP  	Lisp	Scheme 	Ada	C#           	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Python</a:t>
            </a:r>
            <a:endParaRPr lang="en-US" sz="2400" dirty="0">
              <a:ea typeface="MS PGothic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These high-level languages</a:t>
            </a:r>
            <a:r>
              <a:rPr lang="is-IS" sz="2400" dirty="0">
                <a:ea typeface="MS PGothic" charset="0"/>
              </a:rPr>
              <a:t>…</a:t>
            </a:r>
            <a:endParaRPr lang="en-US" sz="2400" dirty="0">
              <a:ea typeface="MS PGothic" charset="0"/>
            </a:endParaRP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Resemble human languages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Are designed to be easy to read and write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Use more complicated instructions than a CPU can follow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Must be translated to processor instructions (e.g., assembly language) and then zeros and ones for the CPU to execute a program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This is done using a compiler or interpreter, which translate high-level programs into executable programs</a:t>
            </a:r>
          </a:p>
        </p:txBody>
      </p:sp>
    </p:spTree>
    <p:extLst>
      <p:ext uri="{BB962C8B-B14F-4D97-AF65-F5344CB8AC3E}">
        <p14:creationId xmlns:p14="http://schemas.microsoft.com/office/powerpoint/2010/main" val="2554094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Low-Level Languages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An assembly language command  such as</a:t>
            </a:r>
            <a:endParaRPr lang="en-US" sz="2400" b="1" dirty="0">
              <a:latin typeface="Courier New"/>
              <a:ea typeface="MS PGothic" charset="0"/>
              <a:cs typeface="Courier New"/>
            </a:endParaRP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latin typeface="Courier New"/>
                <a:ea typeface="MS PGothic" charset="0"/>
                <a:cs typeface="Courier New"/>
              </a:rPr>
              <a:t>ADD   X  Y  Z</a:t>
            </a:r>
            <a:endParaRPr lang="en-US" sz="2400" dirty="0">
              <a:ea typeface="MS PGothic" charset="0"/>
            </a:endParaRPr>
          </a:p>
          <a:p>
            <a:pPr marL="347663" lvl="1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ea typeface="MS PGothic" charset="0"/>
              </a:rPr>
              <a:t>might mean add the values found at </a:t>
            </a:r>
            <a:r>
              <a:rPr lang="en-US" sz="2400" b="1" dirty="0">
                <a:latin typeface="Courier New"/>
                <a:ea typeface="MS PGothic" charset="0"/>
                <a:cs typeface="Courier New"/>
              </a:rPr>
              <a:t>X</a:t>
            </a:r>
            <a:r>
              <a:rPr lang="en-US" sz="2400" dirty="0">
                <a:ea typeface="MS PGothic" charset="0"/>
              </a:rPr>
              <a:t> and </a:t>
            </a:r>
            <a:r>
              <a:rPr lang="en-US" sz="2400" b="1" dirty="0">
                <a:latin typeface="Courier New"/>
                <a:ea typeface="MS PGothic" charset="0"/>
                <a:cs typeface="Courier New"/>
              </a:rPr>
              <a:t>Y</a:t>
            </a:r>
            <a:r>
              <a:rPr lang="en-US" sz="2400" dirty="0">
                <a:ea typeface="MS PGothic" charset="0"/>
              </a:rPr>
              <a:t> in memory, and store the result in location </a:t>
            </a:r>
            <a:r>
              <a:rPr lang="en-US" sz="2400" b="1" dirty="0">
                <a:latin typeface="Courier New"/>
                <a:ea typeface="MS PGothic" charset="0"/>
                <a:cs typeface="Courier New"/>
              </a:rPr>
              <a:t>Z</a:t>
            </a:r>
            <a:endParaRPr lang="en-US" sz="2000" dirty="0">
              <a:ea typeface="MS PGothic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tabLst>
                <a:tab pos="914400" algn="l"/>
                <a:tab pos="2286000" algn="l"/>
                <a:tab pos="3657600" algn="l"/>
                <a:tab pos="5029200" algn="l"/>
              </a:tabLst>
            </a:pPr>
            <a:r>
              <a:rPr lang="en-US" sz="2400" dirty="0">
                <a:ea typeface="MS PGothic" charset="0"/>
              </a:rPr>
              <a:t>Assembly language must be translated to machine language (zeros and ones)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914400" algn="l"/>
                <a:tab pos="2286000" algn="l"/>
                <a:tab pos="3657600" algn="l"/>
                <a:tab pos="5029200" algn="l"/>
              </a:tabLst>
            </a:pPr>
            <a:r>
              <a:rPr lang="en-US" sz="2400" b="1" dirty="0">
                <a:latin typeface="Courier New"/>
                <a:ea typeface="MS PGothic" charset="0"/>
                <a:cs typeface="Courier New"/>
              </a:rPr>
              <a:t>	0110  	1001 	1010	1011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CPU can understand and follow machine language</a:t>
            </a:r>
          </a:p>
        </p:txBody>
      </p:sp>
    </p:spTree>
    <p:extLst>
      <p:ext uri="{BB962C8B-B14F-4D97-AF65-F5344CB8AC3E}">
        <p14:creationId xmlns:p14="http://schemas.microsoft.com/office/powerpoint/2010/main" val="265487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1.7 Computer Tour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91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Organization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Five main components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Input devices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Allows communication to the computer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Output devices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Allows communication to the user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Processor (CPU)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Instructions execute at a rate governed by the processor’s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clock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Main memory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Memory locations containing the running program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Secondary memory (storage)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Permanent record of data often on a disk or removable media such as a USB drive or CD/DVD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147" y="2368213"/>
            <a:ext cx="2677531" cy="15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Hardware Components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Computer activity fundamentally consists of: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291352A8-F7DA-1744-B240-353C48976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36" y="2164627"/>
            <a:ext cx="5541201" cy="44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83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Memory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947185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Main Memory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An array of cells with each cell holding a single bit of information</a:t>
            </a:r>
          </a:p>
          <a:p>
            <a:pPr lvl="2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Directly accessed by the processor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Stores instructions and data while a program is running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Comprised of ROM and RAM</a:t>
            </a:r>
          </a:p>
          <a:p>
            <a:pPr lvl="2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RAM (Random Access Memory) is volatile read/write memory that is lost when power is turned off</a:t>
            </a:r>
          </a:p>
          <a:p>
            <a:pPr lvl="2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ROM (Read Only Memory) is non-volatile read-only memory that retains stored data even if power is turned off</a:t>
            </a:r>
          </a:p>
          <a:p>
            <a:pPr lvl="1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Address</a:t>
            </a:r>
          </a:p>
          <a:p>
            <a:pPr lvl="2" algn="just">
              <a:spcBef>
                <a:spcPts val="0"/>
              </a:spcBef>
              <a:spcAft>
                <a:spcPts val="300"/>
              </a:spcAft>
            </a:pPr>
            <a:r>
              <a:rPr lang="en-US" sz="2000" dirty="0">
                <a:ea typeface="MS PGothic" charset="0"/>
              </a:rPr>
              <a:t>Number that identifies a memory location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825" y="1765300"/>
            <a:ext cx="247220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0045" y="3582364"/>
            <a:ext cx="805938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1.9 Why Whitespace Matters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024541" y="3007086"/>
            <a:ext cx="5504892" cy="9612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45" y="255366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4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Program Basics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Computational Thinking </a:t>
            </a:r>
            <a:r>
              <a:rPr lang="en-US" sz="2400" dirty="0">
                <a:ea typeface="MS PGothic" charset="0"/>
              </a:rPr>
              <a:t>(CT) is an approach to solving problems, designing systems, and understanding human behavior that consists of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Decomposition</a:t>
            </a:r>
          </a:p>
          <a:p>
            <a:pPr lvl="2" algn="just">
              <a:tabLst>
                <a:tab pos="1820863" algn="l"/>
              </a:tabLst>
            </a:pPr>
            <a:r>
              <a:rPr lang="en-US" sz="2000" dirty="0">
                <a:ea typeface="MS PGothic" charset="0"/>
              </a:rPr>
              <a:t>Breaking down data, processes, or problems into smaller, more manageable parts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Pattern Recognition</a:t>
            </a:r>
          </a:p>
          <a:p>
            <a:pPr lvl="2" algn="just">
              <a:tabLst>
                <a:tab pos="1820863" algn="l"/>
              </a:tabLst>
            </a:pPr>
            <a:r>
              <a:rPr lang="en-US" sz="2000" dirty="0">
                <a:ea typeface="MS PGothic" charset="0"/>
              </a:rPr>
              <a:t>Observing patterns, trends, and regularities in data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Abstraction</a:t>
            </a:r>
          </a:p>
          <a:p>
            <a:pPr lvl="2" algn="just">
              <a:tabLst>
                <a:tab pos="1820863" algn="l"/>
              </a:tabLst>
            </a:pPr>
            <a:r>
              <a:rPr lang="en-US" sz="2000" dirty="0">
                <a:ea typeface="MS PGothic" charset="0"/>
              </a:rPr>
              <a:t>Identifying general principles that generate these patterns</a:t>
            </a:r>
          </a:p>
          <a:p>
            <a:pPr lvl="1" algn="just">
              <a:tabLst>
                <a:tab pos="1820863" algn="l"/>
              </a:tabLst>
            </a:pP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Algorithm Design</a:t>
            </a:r>
          </a:p>
          <a:p>
            <a:pPr lvl="2" algn="just">
              <a:tabLst>
                <a:tab pos="1820863" algn="l"/>
              </a:tabLst>
            </a:pPr>
            <a:r>
              <a:rPr lang="en-US" sz="2000" dirty="0">
                <a:ea typeface="MS PGothic" charset="0"/>
              </a:rPr>
              <a:t>Developing step-by-step instructions for solving this and similar problems</a:t>
            </a:r>
          </a:p>
        </p:txBody>
      </p:sp>
    </p:spTree>
    <p:extLst>
      <p:ext uri="{BB962C8B-B14F-4D97-AF65-F5344CB8AC3E}">
        <p14:creationId xmlns:p14="http://schemas.microsoft.com/office/powerpoint/2010/main" val="1941853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Whitespace in Python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474365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Whitespace is meaningful in Python, especially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indentation</a:t>
            </a:r>
            <a:r>
              <a:rPr lang="en-US" sz="2400" dirty="0">
                <a:ea typeface="MS PGothic" charset="0"/>
              </a:rPr>
              <a:t> and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placement of newlines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b="0" i="0" dirty="0">
                <a:solidFill>
                  <a:srgbClr val="2D3B45"/>
                </a:solidFill>
                <a:effectLst/>
                <a:latin typeface="Lato Extended"/>
              </a:rPr>
              <a:t>	</a:t>
            </a:r>
            <a:r>
              <a:rPr lang="en-US" sz="1200" b="0" i="0" dirty="0">
                <a:solidFill>
                  <a:srgbClr val="2D3B45"/>
                </a:solidFill>
                <a:effectLst/>
                <a:latin typeface="Lato Extended"/>
              </a:rPr>
              <a:t>Only the indentation level of your statements is significant (i.e. the whitespace at the very left of your 	statements). The whitespace needs to be consistent. So if you start using 4 spaces, you have to consistently use 	4 spaces for the entire block. If you use a tab, you now have to use a tab. </a:t>
            </a:r>
            <a:endParaRPr lang="en-US" sz="2000" dirty="0">
              <a:solidFill>
                <a:srgbClr val="008000"/>
              </a:solidFill>
              <a:ea typeface="MS PGothic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Use a newline to end a line of code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Use </a:t>
            </a:r>
            <a:r>
              <a:rPr lang="en-US" sz="20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\n</a:t>
            </a:r>
            <a:r>
              <a:rPr lang="en-US" sz="2000" dirty="0">
                <a:ea typeface="MS PGothic" charset="0"/>
              </a:rPr>
              <a:t> when you must go to the next line prematurely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Instead of braces </a:t>
            </a:r>
            <a:r>
              <a:rPr lang="en-US" sz="24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{}</a:t>
            </a:r>
            <a:r>
              <a:rPr lang="en-US" sz="2400" dirty="0">
                <a:ea typeface="MS PGothic" charset="0"/>
              </a:rPr>
              <a:t> to mark blocks of code, use consistent indentation instead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First line with less indentation is outside of the block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First line with more indentation starts a nested block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Colons </a:t>
            </a:r>
            <a:r>
              <a:rPr lang="en-US" sz="2400" dirty="0">
                <a:solidFill>
                  <a:srgbClr val="2F02F0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:</a:t>
            </a:r>
            <a:r>
              <a:rPr lang="en-US" sz="2400" dirty="0">
                <a:ea typeface="MS PGothic" charset="0"/>
              </a:rPr>
              <a:t> start a new block in may constructs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E.g., function definitions, then clauses, etc.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B2B1B41-0191-154D-B843-1FE946141ABF}"/>
              </a:ext>
            </a:extLst>
          </p:cNvPr>
          <p:cNvSpPr/>
          <p:nvPr/>
        </p:nvSpPr>
        <p:spPr>
          <a:xfrm>
            <a:off x="1164656" y="6204226"/>
            <a:ext cx="6978316" cy="616016"/>
          </a:xfrm>
          <a:prstGeom prst="roundRect">
            <a:avLst/>
          </a:prstGeom>
          <a:solidFill>
            <a:srgbClr val="D4F0E1"/>
          </a:solidFill>
          <a:ln>
            <a:solidFill>
              <a:srgbClr val="008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ea typeface="MS PGothic" charset="0"/>
              </a:rPr>
              <a:t>In Java/C++, indenting is optional, but in Python, you </a:t>
            </a:r>
            <a:r>
              <a:rPr lang="en-US" sz="2000" i="1" dirty="0">
                <a:ea typeface="MS PGothic" charset="0"/>
              </a:rPr>
              <a:t>must</a:t>
            </a:r>
            <a:r>
              <a:rPr lang="en-US" sz="2000" dirty="0">
                <a:ea typeface="MS PGothic" charset="0"/>
              </a:rPr>
              <a:t> indent</a:t>
            </a:r>
          </a:p>
        </p:txBody>
      </p:sp>
    </p:spTree>
    <p:extLst>
      <p:ext uri="{BB962C8B-B14F-4D97-AF65-F5344CB8AC3E}">
        <p14:creationId xmlns:p14="http://schemas.microsoft.com/office/powerpoint/2010/main" val="351572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Computer Program Basics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a typeface="MS PGothic" charset="0"/>
              </a:rPr>
              <a:t>Algorithm</a:t>
            </a:r>
          </a:p>
          <a:p>
            <a:pPr lvl="1" algn="just"/>
            <a:r>
              <a:rPr lang="en-US" sz="2000" dirty="0">
                <a:ea typeface="MS PGothic" charset="0"/>
              </a:rPr>
              <a:t>A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sequence of precise instructions </a:t>
            </a:r>
            <a:r>
              <a:rPr lang="en-US" sz="2000" dirty="0">
                <a:ea typeface="MS PGothic" charset="0"/>
              </a:rPr>
              <a:t>that leads to a solution</a:t>
            </a:r>
          </a:p>
          <a:p>
            <a:pPr lvl="1" algn="just"/>
            <a:r>
              <a:rPr lang="en-US" sz="2000" dirty="0">
                <a:ea typeface="MS PGothic" charset="0"/>
              </a:rPr>
              <a:t>Should not be specific to a programming language</a:t>
            </a:r>
          </a:p>
          <a:p>
            <a:pPr lvl="1" algn="just"/>
            <a:r>
              <a:rPr lang="en-US" sz="2000" dirty="0">
                <a:ea typeface="MS PGothic" charset="0"/>
              </a:rPr>
              <a:t>Individual list of steps should be as simple as possible</a:t>
            </a:r>
          </a:p>
          <a:p>
            <a:pPr algn="just"/>
            <a:r>
              <a:rPr lang="en-US" sz="2400" dirty="0">
                <a:ea typeface="MS PGothic" charset="0"/>
              </a:rPr>
              <a:t>Program</a:t>
            </a:r>
          </a:p>
          <a:p>
            <a:pPr lvl="1" algn="just"/>
            <a:r>
              <a:rPr lang="en-US" sz="2000" dirty="0">
                <a:ea typeface="MS PGothic" charset="0"/>
              </a:rPr>
              <a:t>An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algorithm </a:t>
            </a:r>
            <a:r>
              <a:rPr lang="en-US" sz="2000" dirty="0">
                <a:ea typeface="MS PGothic" charset="0"/>
              </a:rPr>
              <a:t>expressed in a language the computer can understand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604099" y="4560233"/>
            <a:ext cx="6109017" cy="937968"/>
          </a:xfrm>
          <a:prstGeom prst="roundRect">
            <a:avLst/>
          </a:prstGeom>
          <a:solidFill>
            <a:srgbClr val="D4F0E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400" dirty="0">
                <a:ea typeface="MS PGothic" charset="0"/>
              </a:rPr>
              <a:t>Algorithm development should always</a:t>
            </a:r>
          </a:p>
          <a:p>
            <a:pPr marL="0" lvl="1" algn="ctr"/>
            <a:r>
              <a:rPr lang="en-US" sz="2400" i="1" dirty="0">
                <a:ea typeface="MS PGothic" charset="0"/>
              </a:rPr>
              <a:t>precede</a:t>
            </a:r>
            <a:r>
              <a:rPr lang="en-US" sz="2400" dirty="0">
                <a:ea typeface="MS PGothic" charset="0"/>
              </a:rPr>
              <a:t> coding a program</a:t>
            </a:r>
          </a:p>
        </p:txBody>
      </p:sp>
    </p:spTree>
    <p:extLst>
      <p:ext uri="{BB962C8B-B14F-4D97-AF65-F5344CB8AC3E}">
        <p14:creationId xmlns:p14="http://schemas.microsoft.com/office/powerpoint/2010/main" val="322733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Program Design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Programming is a creative process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No complete set of rules for creating a program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This means that two programs doing the same thing will be completely different!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Program Design Process</a:t>
            </a:r>
          </a:p>
          <a:p>
            <a:pPr marL="914400" lvl="1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a typeface="MS PGothic" charset="0"/>
              </a:rPr>
              <a:t>Problem Solving Phase (algorithm development)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Result is an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algorithm</a:t>
            </a:r>
            <a:r>
              <a:rPr lang="en-US" sz="2000" dirty="0">
                <a:ea typeface="MS PGothic" charset="0"/>
              </a:rPr>
              <a:t> that solves the problem</a:t>
            </a:r>
          </a:p>
          <a:p>
            <a:pPr marL="914400" lvl="1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a typeface="MS PGothic" charset="0"/>
              </a:rPr>
              <a:t>Implementation Phase (coding and testing)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Result is the algorithm translated into a programming language – </a:t>
            </a:r>
            <a:r>
              <a:rPr lang="en-US" sz="2000" dirty="0">
                <a:solidFill>
                  <a:srgbClr val="008000"/>
                </a:solidFill>
                <a:ea typeface="MS PGothic" charset="0"/>
              </a:rPr>
              <a:t>a program</a:t>
            </a:r>
          </a:p>
        </p:txBody>
      </p:sp>
    </p:spTree>
    <p:extLst>
      <p:ext uri="{BB962C8B-B14F-4D97-AF65-F5344CB8AC3E}">
        <p14:creationId xmlns:p14="http://schemas.microsoft.com/office/powerpoint/2010/main" val="108229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Program Solving Phase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Be certain the task is completely specified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What is the input?  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What information is in the output?  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How is the output organized?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Develop the algorithm </a:t>
            </a:r>
            <a:r>
              <a:rPr lang="en-US" sz="2400" dirty="0">
                <a:solidFill>
                  <a:srgbClr val="008000"/>
                </a:solidFill>
                <a:ea typeface="MS PGothic" charset="0"/>
              </a:rPr>
              <a:t>before</a:t>
            </a:r>
            <a:r>
              <a:rPr lang="en-US" sz="2400" dirty="0">
                <a:ea typeface="MS PGothic" charset="0"/>
              </a:rPr>
              <a:t> implementation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Experience shows this saves time in getting your program to run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Test the algorithm for correctness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Refine the algorithm successively to get a step-by-step detailed algorithm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rgbClr val="008000"/>
                </a:solidFill>
                <a:ea typeface="MS PGothic" charset="0"/>
              </a:rPr>
              <a:t>Pseudocode</a:t>
            </a:r>
            <a:r>
              <a:rPr lang="en-US" sz="2000" dirty="0">
                <a:ea typeface="MS PGothic" charset="0"/>
              </a:rPr>
              <a:t> is an artificial and informal language that helps programmers develop algorithms, similar to everyday English</a:t>
            </a:r>
          </a:p>
        </p:txBody>
      </p:sp>
    </p:spTree>
    <p:extLst>
      <p:ext uri="{BB962C8B-B14F-4D97-AF65-F5344CB8AC3E}">
        <p14:creationId xmlns:p14="http://schemas.microsoft.com/office/powerpoint/2010/main" val="366716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Implementation Phase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74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Translate the algorithm into a programming language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Easier as you gain experience with the language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Execute the source code frequently with sample data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Locates errors in using the programming language</a:t>
            </a:r>
          </a:p>
          <a:p>
            <a:pPr lvl="1" algn="just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a typeface="MS PGothic" charset="0"/>
              </a:rPr>
              <a:t>Verify correctness of results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MS PGothic" charset="0"/>
              </a:rPr>
              <a:t>Results may require modification of algorithm and program</a:t>
            </a:r>
          </a:p>
        </p:txBody>
      </p:sp>
    </p:spTree>
    <p:extLst>
      <p:ext uri="{BB962C8B-B14F-4D97-AF65-F5344CB8AC3E}">
        <p14:creationId xmlns:p14="http://schemas.microsoft.com/office/powerpoint/2010/main" val="156119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647272" y="6407944"/>
            <a:ext cx="36576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A9C0B6-C1A8-4960-BC9D-8C2AED1DE749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565232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Algorithm Examples</a:t>
            </a:r>
            <a:endParaRPr lang="en-US" sz="4000" b="1" dirty="0">
              <a:latin typeface="Courier New"/>
              <a:cs typeface="Courier New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417638"/>
            <a:ext cx="8229600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rads-06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" y="111760"/>
            <a:ext cx="1178560" cy="1178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29310"/>
            <a:ext cx="8240925" cy="466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9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29991</TotalTime>
  <Words>2156</Words>
  <Application>Microsoft Office PowerPoint</Application>
  <PresentationFormat>On-screen Show (4:3)</PresentationFormat>
  <Paragraphs>346</Paragraphs>
  <Slides>40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Lato Extended</vt:lpstr>
      <vt:lpstr>Arial</vt:lpstr>
      <vt:lpstr>Calibri</vt:lpstr>
      <vt:lpstr>Courier New</vt:lpstr>
      <vt:lpstr>Tahoma</vt:lpstr>
      <vt:lpstr>Times New Roman</vt:lpstr>
      <vt:lpstr>Office Theme</vt:lpstr>
      <vt:lpstr>Equation</vt:lpstr>
      <vt:lpstr>CSCE 1035 Computer Programming I    Chapter 1 Introduction to Python 3</vt:lpstr>
      <vt:lpstr>1.1 Programming (General)</vt:lpstr>
      <vt:lpstr>Computer Program Basics</vt:lpstr>
      <vt:lpstr>Computer Program Basics</vt:lpstr>
      <vt:lpstr>Computer Program Basics</vt:lpstr>
      <vt:lpstr>Program Design</vt:lpstr>
      <vt:lpstr>Program Solving Phase</vt:lpstr>
      <vt:lpstr>Implementation Phase</vt:lpstr>
      <vt:lpstr>Algorithm Examples</vt:lpstr>
      <vt:lpstr>Algorithm Examples</vt:lpstr>
      <vt:lpstr>PowerPoint Presentation</vt:lpstr>
      <vt:lpstr>1.2 Programming Using Python</vt:lpstr>
      <vt:lpstr>Python Interpreter</vt:lpstr>
      <vt:lpstr>Python Interactive Mode</vt:lpstr>
      <vt:lpstr>Exercise: Compute Cylinder Volume</vt:lpstr>
      <vt:lpstr>Solution: Compute Volume (cont’d)</vt:lpstr>
      <vt:lpstr>Solution: Compute Volume (cont’d)</vt:lpstr>
      <vt:lpstr>Running a Python Program</vt:lpstr>
      <vt:lpstr>1.3 Basic Input and Output</vt:lpstr>
      <vt:lpstr>Basic Text Output</vt:lpstr>
      <vt:lpstr>Basic Input</vt:lpstr>
      <vt:lpstr>Basic Input</vt:lpstr>
      <vt:lpstr>1.4 Errors</vt:lpstr>
      <vt:lpstr>Program Errors</vt:lpstr>
      <vt:lpstr>Debugging</vt:lpstr>
      <vt:lpstr>General Debugging Techniques</vt:lpstr>
      <vt:lpstr>1.5 Development Environment</vt:lpstr>
      <vt:lpstr>Writing a Python Program</vt:lpstr>
      <vt:lpstr>1.6 Computers and Programs (General)</vt:lpstr>
      <vt:lpstr>How Does It All Work?</vt:lpstr>
      <vt:lpstr>ASCII Table</vt:lpstr>
      <vt:lpstr>Bits and Bytes</vt:lpstr>
      <vt:lpstr>High-Level Languages</vt:lpstr>
      <vt:lpstr>Low-Level Languages</vt:lpstr>
      <vt:lpstr>1.7 Computer Tour</vt:lpstr>
      <vt:lpstr>Computer Organization</vt:lpstr>
      <vt:lpstr>Hardware Components</vt:lpstr>
      <vt:lpstr>Computer Memory</vt:lpstr>
      <vt:lpstr>1.9 Why Whitespace Matters</vt:lpstr>
      <vt:lpstr>Whitespace in Python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1030 Computer Science I</dc:title>
  <dc:subject>Introduction</dc:subject>
  <dc:creator>Thompson, Mark</dc:creator>
  <cp:keywords/>
  <dc:description/>
  <cp:lastModifiedBy>Jiang, Beilei</cp:lastModifiedBy>
  <cp:revision>1122</cp:revision>
  <cp:lastPrinted>2020-08-13T14:32:24Z</cp:lastPrinted>
  <dcterms:created xsi:type="dcterms:W3CDTF">2011-09-18T04:52:00Z</dcterms:created>
  <dcterms:modified xsi:type="dcterms:W3CDTF">2022-09-01T13:06:47Z</dcterms:modified>
  <cp:category/>
</cp:coreProperties>
</file>